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252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0B1A8-7D88-425D-83FF-B54E2E6CF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F818C-14A3-407E-B298-142539E0A08B}" type="datetimeFigureOut">
              <a:rPr lang="en-US"/>
              <a:pPr>
                <a:defRPr/>
              </a:pPr>
              <a:t>2/12/2019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01223-9BF3-467D-A8A8-9508DAACF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75159-9AAF-42DE-9809-BDC4A635F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ECAB8-F838-4309-9EDB-81EAF3C66580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706619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9744C-E196-4464-8462-4B18D9C96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35788-5F0A-41B1-A1E3-61142246326A}" type="datetimeFigureOut">
              <a:rPr lang="en-US"/>
              <a:pPr>
                <a:defRPr/>
              </a:pPr>
              <a:t>2/12/2019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5849D-0EF8-4630-876D-EC3BC2318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88E10-E2AC-4CCC-BAE6-B665721AE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C0FCE-1A11-42A6-BB09-34E45C703BF6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883297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9CEBB-FCAE-44F2-AE39-99456C3C7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32C2A-3E83-4BC0-8EB7-2BA33CA86877}" type="datetimeFigureOut">
              <a:rPr lang="en-US"/>
              <a:pPr>
                <a:defRPr/>
              </a:pPr>
              <a:t>2/12/2019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B6364-2D43-4D39-882E-DC68A9976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3B17F-D95F-4867-A200-2D2AEB5DC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AB2F5-2FDA-4AAA-9317-E099BF11BA29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57988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7BC4F-23B5-4712-B4FE-B319E60B9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DE2AC-2384-4D78-8B00-DA874BF58426}" type="datetimeFigureOut">
              <a:rPr lang="en-US"/>
              <a:pPr>
                <a:defRPr/>
              </a:pPr>
              <a:t>2/12/2019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D5CBB-4064-4EE4-95B1-8BD9E4747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52F61-7A98-493F-9DF6-123D36856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BC0D3-E992-4E42-B276-0DD5BF7A04F1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388202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EF242-C7F6-4DEF-89C4-8FE9A9129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B0A94-59CD-4259-8C6C-EF80E2C04FDF}" type="datetimeFigureOut">
              <a:rPr lang="en-US"/>
              <a:pPr>
                <a:defRPr/>
              </a:pPr>
              <a:t>2/12/2019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8155D-8634-45FB-9E4D-97064D027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851ED-BF81-424E-9DDB-4B72B86C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9334E-5078-49E5-9656-3D99B52EACFA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319116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D27A1CD-4AC9-449B-AEDB-58EFF7752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1E87F-B7A9-48B6-9669-D10F7C3B2BC2}" type="datetimeFigureOut">
              <a:rPr lang="en-US"/>
              <a:pPr>
                <a:defRPr/>
              </a:pPr>
              <a:t>2/12/2019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95DBC62-55FC-42B7-9045-75688CE7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1DB907D-2208-406D-91E9-CE954961A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6645F-9C07-4D80-A152-D5EDA5860C04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836971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E6EC073-36FD-4436-86D1-B7DEAB615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5EA40-FB01-4554-875C-C8BB91AFC9D6}" type="datetimeFigureOut">
              <a:rPr lang="en-US"/>
              <a:pPr>
                <a:defRPr/>
              </a:pPr>
              <a:t>2/12/2019</a:t>
            </a:fld>
            <a:endParaRPr lang="en-CA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CC2D10B-6C4C-4CD3-9638-3A701ECF0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579D22E-B0C5-4CF1-8D1D-86EBC4A48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35206-7A00-424D-9C9B-A51F8C45486C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138188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CC5C0D2-83B0-48E1-9FA3-E362BDF78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7C30F-A389-4E35-8D45-30872E5C206B}" type="datetimeFigureOut">
              <a:rPr lang="en-US"/>
              <a:pPr>
                <a:defRPr/>
              </a:pPr>
              <a:t>2/12/2019</a:t>
            </a:fld>
            <a:endParaRPr lang="en-CA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0AF265-7F39-4ABF-A7C0-043530A53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E42BA9-E35B-45BE-8078-5144FACE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2356F-CFD9-4BF0-ACD8-74CBA6881E7A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173817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675E01E-EE51-4FB6-866C-48298F1E8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8E748-C051-4418-ABE8-477B9442D68A}" type="datetimeFigureOut">
              <a:rPr lang="en-US"/>
              <a:pPr>
                <a:defRPr/>
              </a:pPr>
              <a:t>2/12/2019</a:t>
            </a:fld>
            <a:endParaRPr lang="en-CA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375BDDE-8BF4-4F91-B770-A2384EBE0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910AC94-E2E3-4733-A2CE-712314DAD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C90FE-9108-41B8-9902-5568775F9B28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158530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B51ACE-6E30-4E7F-AD2F-E32CD6261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C4FE2-0DB1-46FD-BDF5-A3776DEFDDE4}" type="datetimeFigureOut">
              <a:rPr lang="en-US"/>
              <a:pPr>
                <a:defRPr/>
              </a:pPr>
              <a:t>2/12/2019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18DA202-C7AA-4032-BDC0-488C99DC2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2ABF580-A0F6-46DA-A520-40B1430B5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F16EF-F41A-49E6-8359-6B80B3593E1B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986079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2D349D5-E6EE-4A8B-880C-91E82368D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904D5-D1D4-41A4-9472-FFD28A72258B}" type="datetimeFigureOut">
              <a:rPr lang="en-US"/>
              <a:pPr>
                <a:defRPr/>
              </a:pPr>
              <a:t>2/12/2019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C4A7482-AA31-4181-AEA1-19E324B82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87AC2E-E391-4210-822E-98275989B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F2226-2A7A-4C03-8716-4C42B832EA95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259204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icture 8.png">
            <a:extLst>
              <a:ext uri="{FF2B5EF4-FFF2-40B4-BE49-F238E27FC236}">
                <a16:creationId xmlns:a16="http://schemas.microsoft.com/office/drawing/2014/main" id="{8CD55771-AFDB-4C3C-A927-509F912928F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  <a:noFill/>
          <a:ln w="88900" cap="sq">
            <a:noFill/>
            <a:miter lim="800000"/>
          </a:ln>
          <a:effectLst>
            <a:outerShdw blurRad="1270000" dist="2540000" dir="21540000" sx="200000" sy="200000" algn="ctr" rotWithShape="0">
              <a:schemeClr val="bg1">
                <a:alpha val="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2B98D209-C5D5-4577-80F9-5C893BC8CFB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134A5DBD-35F7-43FD-8E7C-B8A9E1C252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CA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F0501-4454-4B37-B2D5-77022B75C2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EB4907-B25B-4502-952C-34DADD36C4D2}" type="datetimeFigureOut">
              <a:rPr lang="en-US"/>
              <a:pPr>
                <a:defRPr/>
              </a:pPr>
              <a:t>2/12/2019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6D88F-1D11-4A9D-9F3C-B373702D9D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1F28C-3FE1-4540-AF07-A77D3A75A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0100272-E23C-4FDD-B2D2-EB6BFD94CE44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thompson@merlin.mb.c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B5CDE0F1-19B4-435D-B108-8D54470FC0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Setting up a looking-glass server with OpenBSD &amp; OpenBGPd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DFC745-09AC-4FA3-AABC-750AEB8AEF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/>
              <a:t>Adam Thompson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CA" dirty="0"/>
              <a:t>Consultant, Infrastructure Services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hlinkClick r:id="rId2"/>
              </a:rPr>
              <a:t>athompson@merlin.mb.ca</a:t>
            </a:r>
            <a:endParaRPr lang="en-CA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CA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CA" dirty="0"/>
              <a:t>MUUG Meeting, 2019-Feb-11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Placeholder 5">
            <a:extLst>
              <a:ext uri="{FF2B5EF4-FFF2-40B4-BE49-F238E27FC236}">
                <a16:creationId xmlns:a16="http://schemas.microsoft.com/office/drawing/2014/main" id="{BA30AA0F-55B1-40B9-AC0D-148EA043002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7" b="3627"/>
          <a:stretch>
            <a:fillRect/>
          </a:stretch>
        </p:blipFill>
        <p:spPr bwMode="auto"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4">
            <a:extLst>
              <a:ext uri="{FF2B5EF4-FFF2-40B4-BE49-F238E27FC236}">
                <a16:creationId xmlns:a16="http://schemas.microsoft.com/office/drawing/2014/main" id="{E9FAEE45-35D6-4BEB-979B-27B8D2192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Power on the VM</a:t>
            </a:r>
            <a:endParaRPr lang="en-US" altLang="en-US"/>
          </a:p>
        </p:txBody>
      </p:sp>
      <p:sp>
        <p:nvSpPr>
          <p:cNvPr id="12291" name="Content Placeholder 5">
            <a:extLst>
              <a:ext uri="{FF2B5EF4-FFF2-40B4-BE49-F238E27FC236}">
                <a16:creationId xmlns:a16="http://schemas.microsoft.com/office/drawing/2014/main" id="{54073C84-B0AC-4171-A78E-F9216AECF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BIOS setup screen will appear automatically this one time, because the checkbox in “VM Options” is a one-shot setting.</a:t>
            </a:r>
          </a:p>
          <a:p>
            <a:pPr eaLnBrk="1" hangingPunct="1"/>
            <a:r>
              <a:rPr lang="en-CA" altLang="en-US"/>
              <a:t>Change anything you need to in the BIOS</a:t>
            </a:r>
          </a:p>
          <a:p>
            <a:pPr lvl="1" eaLnBrk="1" hangingPunct="1"/>
            <a:r>
              <a:rPr lang="en-CA" altLang="en-US"/>
              <a:t>Typically boot order</a:t>
            </a:r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B92A4707-E2F5-484C-AE17-A48590690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OpenBSD Boot screen</a:t>
            </a:r>
            <a:endParaRPr lang="en-US" altLang="en-US"/>
          </a:p>
        </p:txBody>
      </p:sp>
      <p:sp>
        <p:nvSpPr>
          <p:cNvPr id="13315" name="Text Placeholder 3">
            <a:extLst>
              <a:ext uri="{FF2B5EF4-FFF2-40B4-BE49-F238E27FC236}">
                <a16:creationId xmlns:a16="http://schemas.microsoft.com/office/drawing/2014/main" id="{E66CA519-E2BB-4E2A-8333-8DE89DFD79D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…will automatically continue after 5sec if no key is pressed</a:t>
            </a:r>
            <a:endParaRPr lang="en-US" altLang="en-US"/>
          </a:p>
        </p:txBody>
      </p:sp>
      <p:pic>
        <p:nvPicPr>
          <p:cNvPr id="13316" name="Picture Placeholder 4">
            <a:extLst>
              <a:ext uri="{FF2B5EF4-FFF2-40B4-BE49-F238E27FC236}">
                <a16:creationId xmlns:a16="http://schemas.microsoft.com/office/drawing/2014/main" id="{7F9C8192-05BC-4275-9E1A-26C8B9298460}"/>
              </a:ext>
            </a:extLst>
          </p:cNvPr>
          <p:cNvPicPr>
            <a:picLocks noGrp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" r="-162"/>
          <a:stretch>
            <a:fillRect/>
          </a:stretch>
        </p:blipFill>
        <p:spPr>
          <a:xfrm>
            <a:off x="1331913" y="612775"/>
            <a:ext cx="6408737" cy="41148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9DE55EC3-9513-492C-ACB9-549031EA9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Installation steps</a:t>
            </a:r>
            <a:endParaRPr lang="en-US" altLang="en-US"/>
          </a:p>
        </p:txBody>
      </p:sp>
      <p:sp>
        <p:nvSpPr>
          <p:cNvPr id="14339" name="Text Placeholder 3">
            <a:extLst>
              <a:ext uri="{FF2B5EF4-FFF2-40B4-BE49-F238E27FC236}">
                <a16:creationId xmlns:a16="http://schemas.microsoft.com/office/drawing/2014/main" id="{3AEB4BF3-074C-4BD4-A531-5C393DE95F2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Choose “I” for install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Keep the default keyboard layout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provide the short (unqualified) hostname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choose the vic(4) device (it’s the default)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enter an IPv4 address with netmask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enter an IPv6 address with netmask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enter for “done”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enter the IPv4 gateway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enter the domain name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enter the DNS nameservers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enter the root password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add a regular user (not shown)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provide full name for user</a:t>
            </a:r>
            <a:br>
              <a:rPr lang="en-US" altLang="en-US"/>
            </a:br>
            <a:endParaRPr lang="en-US" altLang="en-US"/>
          </a:p>
        </p:txBody>
      </p:sp>
      <p:pic>
        <p:nvPicPr>
          <p:cNvPr id="14340" name="Content Placeholder 4">
            <a:extLst>
              <a:ext uri="{FF2B5EF4-FFF2-40B4-BE49-F238E27FC236}">
                <a16:creationId xmlns:a16="http://schemas.microsoft.com/office/drawing/2014/main" id="{73888C09-6C43-4E2A-8255-8F885783B6BA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5050" y="1554163"/>
            <a:ext cx="5111750" cy="329088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D05615F4-03B1-4A9F-A92B-425EC181D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Installation steps (cont’d)</a:t>
            </a:r>
            <a:endParaRPr lang="en-US" altLang="en-US"/>
          </a:p>
        </p:txBody>
      </p:sp>
      <p:sp>
        <p:nvSpPr>
          <p:cNvPr id="15363" name="Text Placeholder 3">
            <a:extLst>
              <a:ext uri="{FF2B5EF4-FFF2-40B4-BE49-F238E27FC236}">
                <a16:creationId xmlns:a16="http://schemas.microsoft.com/office/drawing/2014/main" id="{1DEA5053-F9B3-45E1-82F8-C6F55941E8B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CA" altLang="en-US"/>
              <a:t>enter the password for that user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CA" altLang="en-US"/>
              <a:t>decide whether root can login via SSH or not (hint: do not pick “yes”)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CA" altLang="en-US"/>
              <a:t>select the correct timezone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CA" altLang="en-US"/>
              <a:t>pick </a:t>
            </a:r>
            <a:r>
              <a:rPr lang="en-CA" altLang="en-US" sz="1800" b="1" i="1" u="sng"/>
              <a:t>w</a:t>
            </a:r>
            <a:r>
              <a:rPr lang="en-CA" altLang="en-US"/>
              <a:t>hole disk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CA" altLang="en-US"/>
              <a:t>select </a:t>
            </a:r>
            <a:r>
              <a:rPr lang="en-CA" altLang="en-US" sz="1800" b="1" i="1" u="sng"/>
              <a:t>c</a:t>
            </a:r>
            <a:r>
              <a:rPr lang="en-CA" altLang="en-US"/>
              <a:t>ustom layout</a:t>
            </a:r>
            <a:endParaRPr lang="en-US" altLang="en-US"/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Default partition scheme is OK for some purposes, but partly obsolete in a VM where disks can be expanded.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Default partition scheme still offers some nice features, make sure you understand why it exists before discarding it.</a:t>
            </a:r>
            <a:endParaRPr lang="en-CA" altLang="en-US"/>
          </a:p>
        </p:txBody>
      </p:sp>
      <p:pic>
        <p:nvPicPr>
          <p:cNvPr id="15364" name="Content Placeholder 4">
            <a:extLst>
              <a:ext uri="{FF2B5EF4-FFF2-40B4-BE49-F238E27FC236}">
                <a16:creationId xmlns:a16="http://schemas.microsoft.com/office/drawing/2014/main" id="{B3B4B081-8EC6-459C-94DC-2BAC915E76BB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5050" y="1554163"/>
            <a:ext cx="5111750" cy="329088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6488D8C8-C84A-4C09-AD1B-CB4B28C0D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Installation steps (cont’d)</a:t>
            </a:r>
            <a:endParaRPr lang="en-US" altLang="en-US"/>
          </a:p>
        </p:txBody>
      </p:sp>
      <p:sp>
        <p:nvSpPr>
          <p:cNvPr id="16387" name="Text Placeholder 3">
            <a:extLst>
              <a:ext uri="{FF2B5EF4-FFF2-40B4-BE49-F238E27FC236}">
                <a16:creationId xmlns:a16="http://schemas.microsoft.com/office/drawing/2014/main" id="{258C933E-0A48-4E2D-9504-5A6F40EEBBE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CA" altLang="en-US"/>
              <a:t>add an “a” slice, filling the whole disk, mounted at “/”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CA" altLang="en-US"/>
              <a:t>no swap!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CA" altLang="en-US"/>
              <a:t>shouldn’t need it on this server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/>
          </a:p>
        </p:txBody>
      </p:sp>
      <p:pic>
        <p:nvPicPr>
          <p:cNvPr id="16388" name="Content Placeholder 4">
            <a:extLst>
              <a:ext uri="{FF2B5EF4-FFF2-40B4-BE49-F238E27FC236}">
                <a16:creationId xmlns:a16="http://schemas.microsoft.com/office/drawing/2014/main" id="{BCE1F7CD-E9BC-4D2F-A2E1-70AD1FDA5502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5050" y="1554163"/>
            <a:ext cx="5111750" cy="3290887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F9CFF4B7-57CC-4A47-AC0F-51E2AB451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Installation steps (cont’d)</a:t>
            </a:r>
            <a:endParaRPr lang="en-US" altLang="en-US"/>
          </a:p>
        </p:txBody>
      </p:sp>
      <p:sp>
        <p:nvSpPr>
          <p:cNvPr id="17411" name="Text Placeholder 3">
            <a:extLst>
              <a:ext uri="{FF2B5EF4-FFF2-40B4-BE49-F238E27FC236}">
                <a16:creationId xmlns:a16="http://schemas.microsoft.com/office/drawing/2014/main" id="{505B6CD0-CE4E-4D2D-A603-1DD5A17A6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CA" altLang="en-US"/>
              <a:t>quit the partition editor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CA" altLang="en-US"/>
              <a:t>wait for formatting to finish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CA" altLang="en-US"/>
              <a:t>select “http”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CA" altLang="en-US"/>
              <a:t>skip the proxy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CA" altLang="en-US"/>
              <a:t>unless you need one, in which case my condolences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CA" altLang="en-US"/>
              <a:t>provide the server name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CA" altLang="en-US"/>
              <a:t>“muug.ca”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CA" altLang="en-US"/>
              <a:t>accept the default path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CA" altLang="en-US"/>
              <a:t>your MUUG mirror managers know their stuff </a:t>
            </a:r>
            <a:r>
              <a:rPr lang="en-CA" altLang="en-US">
                <a:sym typeface="Wingdings" panose="05000000000000000000" pitchFamily="2" charset="2"/>
              </a:rPr>
              <a:t>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CA" altLang="en-US"/>
              <a:t>press Enter again to confirm the defaults</a:t>
            </a:r>
          </a:p>
        </p:txBody>
      </p:sp>
      <p:pic>
        <p:nvPicPr>
          <p:cNvPr id="17412" name="Content Placeholder 4">
            <a:extLst>
              <a:ext uri="{FF2B5EF4-FFF2-40B4-BE49-F238E27FC236}">
                <a16:creationId xmlns:a16="http://schemas.microsoft.com/office/drawing/2014/main" id="{5DF3AD7B-11EE-4279-930E-DEE35409AE7E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5050" y="1554163"/>
            <a:ext cx="5111750" cy="3290887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A09FC814-C576-43A9-B02D-E18442DEF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Installation steps (cont’d)</a:t>
            </a:r>
            <a:endParaRPr lang="en-US" altLang="en-US"/>
          </a:p>
        </p:txBody>
      </p:sp>
      <p:sp>
        <p:nvSpPr>
          <p:cNvPr id="18435" name="Text Placeholder 3">
            <a:extLst>
              <a:ext uri="{FF2B5EF4-FFF2-40B4-BE49-F238E27FC236}">
                <a16:creationId xmlns:a16="http://schemas.microsoft.com/office/drawing/2014/main" id="{BD792692-8E5E-4E28-8211-3158F415300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CA" altLang="en-US"/>
              <a:t>wait for installation to complete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CA" altLang="en-US"/>
              <a:t>reboot</a:t>
            </a:r>
            <a:endParaRPr lang="en-US" altLang="en-US"/>
          </a:p>
        </p:txBody>
      </p:sp>
      <p:pic>
        <p:nvPicPr>
          <p:cNvPr id="18436" name="Content Placeholder 4">
            <a:extLst>
              <a:ext uri="{FF2B5EF4-FFF2-40B4-BE49-F238E27FC236}">
                <a16:creationId xmlns:a16="http://schemas.microsoft.com/office/drawing/2014/main" id="{3242801F-1E45-4D94-B333-A03D01DD4EF6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5050" y="1554163"/>
            <a:ext cx="5111750" cy="3290887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C437B5C2-7186-4C13-9B74-FC072B356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OS Configuration</a:t>
            </a:r>
            <a:endParaRPr lang="en-US" altLang="en-US"/>
          </a:p>
        </p:txBody>
      </p:sp>
      <p:sp>
        <p:nvSpPr>
          <p:cNvPr id="19459" name="Text Placeholder 3">
            <a:extLst>
              <a:ext uri="{FF2B5EF4-FFF2-40B4-BE49-F238E27FC236}">
                <a16:creationId xmlns:a16="http://schemas.microsoft.com/office/drawing/2014/main" id="{E95FF958-FDCA-4A97-BF10-0D3F8AB61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CA" altLang="en-US"/>
              <a:t>Login as root on the console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CA" altLang="en-US"/>
              <a:t>or SSH in as the user you created, and use “</a:t>
            </a:r>
            <a:r>
              <a:rPr lang="en-CA" altLang="en-US" b="1"/>
              <a:t>su</a:t>
            </a:r>
            <a:r>
              <a:rPr lang="en-CA" altLang="en-US"/>
              <a:t> </a:t>
            </a:r>
            <a:r>
              <a:rPr lang="en-CA" altLang="en-US" b="1"/>
              <a:t>-</a:t>
            </a:r>
            <a:r>
              <a:rPr lang="en-CA" altLang="en-US"/>
              <a:t>” to become root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CA" altLang="en-US"/>
              <a:t>run syspatch(8) to update the kernel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CA" altLang="en-US"/>
              <a:t>reboot immediately</a:t>
            </a:r>
            <a:endParaRPr lang="en-US" altLang="en-US"/>
          </a:p>
        </p:txBody>
      </p:sp>
      <p:pic>
        <p:nvPicPr>
          <p:cNvPr id="19460" name="Content Placeholder 5">
            <a:extLst>
              <a:ext uri="{FF2B5EF4-FFF2-40B4-BE49-F238E27FC236}">
                <a16:creationId xmlns:a16="http://schemas.microsoft.com/office/drawing/2014/main" id="{65CB67C1-76B0-4306-A0E0-12E289D946AB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5050" y="1563688"/>
            <a:ext cx="5111750" cy="3271837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6748E256-BE95-4B9E-9B8E-9EEF8F77F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OS Configuration</a:t>
            </a:r>
            <a:endParaRPr lang="en-US" altLang="en-US"/>
          </a:p>
        </p:txBody>
      </p:sp>
      <p:sp>
        <p:nvSpPr>
          <p:cNvPr id="20483" name="Text Placeholder 3">
            <a:extLst>
              <a:ext uri="{FF2B5EF4-FFF2-40B4-BE49-F238E27FC236}">
                <a16:creationId xmlns:a16="http://schemas.microsoft.com/office/drawing/2014/main" id="{EAEA13F6-6F3D-47AC-BBCB-C3676FE169C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CA" altLang="en-US"/>
              <a:t>edit /etc/ntpd.conf to disable the sometimes-buggy VMware time “sensor”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CA" altLang="en-US"/>
              <a:t>add local timeservers instead</a:t>
            </a:r>
            <a:endParaRPr lang="en-US" altLang="en-US"/>
          </a:p>
        </p:txBody>
      </p:sp>
      <p:pic>
        <p:nvPicPr>
          <p:cNvPr id="20484" name="Content Placeholder 4">
            <a:extLst>
              <a:ext uri="{FF2B5EF4-FFF2-40B4-BE49-F238E27FC236}">
                <a16:creationId xmlns:a16="http://schemas.microsoft.com/office/drawing/2014/main" id="{3B3135F5-3A2F-46EF-8389-379C9DEFD8C4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5050" y="2513013"/>
            <a:ext cx="5111750" cy="137318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52573E98-E1FB-4C0D-9550-8312C5D93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VM creation</a:t>
            </a:r>
            <a:endParaRPr lang="en-US" altLang="en-US"/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A945EAAF-39FF-4E38-AEA6-44DBE269B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Running in VMware vSphere 6.x</a:t>
            </a:r>
          </a:p>
          <a:p>
            <a:pPr eaLnBrk="1" hangingPunct="1"/>
            <a:r>
              <a:rPr lang="en-CA" altLang="en-US"/>
              <a:t>Using HTML5 or Flash wizards to create the VM</a:t>
            </a:r>
          </a:p>
          <a:p>
            <a:pPr eaLnBrk="1" hangingPunct="1"/>
            <a:r>
              <a:rPr lang="en-CA" altLang="en-US"/>
              <a:t>Minimal resources required</a:t>
            </a:r>
            <a:endParaRPr lang="en-US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C0C7F789-5BDB-4568-B0F4-BA6B72E3E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OS Configuration</a:t>
            </a:r>
            <a:endParaRPr lang="en-US" altLang="en-US"/>
          </a:p>
        </p:txBody>
      </p:sp>
      <p:sp>
        <p:nvSpPr>
          <p:cNvPr id="21507" name="Text Placeholder 3">
            <a:extLst>
              <a:ext uri="{FF2B5EF4-FFF2-40B4-BE49-F238E27FC236}">
                <a16:creationId xmlns:a16="http://schemas.microsoft.com/office/drawing/2014/main" id="{11DD6180-066B-4AB8-84D6-4747E963F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CA" altLang="en-US"/>
              <a:t>edit or create /etc/rc.conf.local to change default start/stop options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CA" altLang="en-US"/>
              <a:t>like using “</a:t>
            </a:r>
            <a:r>
              <a:rPr lang="en-CA" altLang="en-US" b="1"/>
              <a:t>sysconfig</a:t>
            </a:r>
            <a:r>
              <a:rPr lang="en-CA" altLang="en-US"/>
              <a:t>” in RHEL</a:t>
            </a:r>
            <a:endParaRPr lang="en-US" altLang="en-US"/>
          </a:p>
        </p:txBody>
      </p:sp>
      <p:pic>
        <p:nvPicPr>
          <p:cNvPr id="21508" name="Content Placeholder 4">
            <a:extLst>
              <a:ext uri="{FF2B5EF4-FFF2-40B4-BE49-F238E27FC236}">
                <a16:creationId xmlns:a16="http://schemas.microsoft.com/office/drawing/2014/main" id="{E304CE73-49C0-497D-92E8-6A18AE0AD6C2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4550" y="1889125"/>
            <a:ext cx="2952750" cy="262096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3E6E418A-857F-41D1-90E0-2BC66F145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OS Configuration</a:t>
            </a:r>
            <a:endParaRPr lang="en-US" altLang="en-US"/>
          </a:p>
        </p:txBody>
      </p:sp>
      <p:sp>
        <p:nvSpPr>
          <p:cNvPr id="22531" name="Text Placeholder 3">
            <a:extLst>
              <a:ext uri="{FF2B5EF4-FFF2-40B4-BE49-F238E27FC236}">
                <a16:creationId xmlns:a16="http://schemas.microsoft.com/office/drawing/2014/main" id="{8199E20E-07BE-4835-95A8-F29F9A724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CA" altLang="en-US"/>
              <a:t>Copy example configuration files</a:t>
            </a:r>
            <a:endParaRPr lang="en-US" altLang="en-US"/>
          </a:p>
        </p:txBody>
      </p:sp>
      <p:pic>
        <p:nvPicPr>
          <p:cNvPr id="22532" name="Content Placeholder 4">
            <a:extLst>
              <a:ext uri="{FF2B5EF4-FFF2-40B4-BE49-F238E27FC236}">
                <a16:creationId xmlns:a16="http://schemas.microsoft.com/office/drawing/2014/main" id="{22925C83-DF95-4860-A93E-19A702353E3B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5388" y="2936875"/>
            <a:ext cx="4791075" cy="52546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A08241EF-504B-4156-AB63-816D096CE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OS Configuration</a:t>
            </a:r>
            <a:endParaRPr lang="en-US" altLang="en-US"/>
          </a:p>
        </p:txBody>
      </p:sp>
      <p:sp>
        <p:nvSpPr>
          <p:cNvPr id="23555" name="Text Placeholder 3">
            <a:extLst>
              <a:ext uri="{FF2B5EF4-FFF2-40B4-BE49-F238E27FC236}">
                <a16:creationId xmlns:a16="http://schemas.microsoft.com/office/drawing/2014/main" id="{EE1E4274-6F37-4A46-95E6-9326A1B0C44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Add vim before using vi(1) drives me crazy</a:t>
            </a:r>
          </a:p>
        </p:txBody>
      </p:sp>
      <p:pic>
        <p:nvPicPr>
          <p:cNvPr id="23556" name="Content Placeholder 4">
            <a:extLst>
              <a:ext uri="{FF2B5EF4-FFF2-40B4-BE49-F238E27FC236}">
                <a16:creationId xmlns:a16="http://schemas.microsoft.com/office/drawing/2014/main" id="{0F5985BE-404E-413A-8FF2-BE38D66BA35D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83038" y="1370013"/>
            <a:ext cx="4295775" cy="3659187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00C15CE9-F6A1-4FF7-AF57-6D6388727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HTTPD configuration</a:t>
            </a:r>
            <a:endParaRPr lang="en-US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82CC21-7AB7-422A-A9A6-D3E42ADFC19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CA" dirty="0"/>
              <a:t>edit </a:t>
            </a:r>
            <a:r>
              <a:rPr lang="en-CA" dirty="0" err="1"/>
              <a:t>httpd</a:t>
            </a:r>
            <a:r>
              <a:rPr lang="en-CA" dirty="0"/>
              <a:t> to be HTTP-only (no TLS)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CA" dirty="0"/>
              <a:t>just enough for our </a:t>
            </a:r>
            <a:r>
              <a:rPr lang="en-CA" dirty="0" err="1"/>
              <a:t>Letsencrypt</a:t>
            </a:r>
            <a:r>
              <a:rPr lang="en-CA" dirty="0"/>
              <a:t> cert to get created</a:t>
            </a:r>
          </a:p>
          <a:p>
            <a:pPr eaLnBrk="1" hangingPunct="1">
              <a:defRPr/>
            </a:pPr>
            <a:endParaRPr lang="en-CA" dirty="0"/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24580" name="Content Placeholder 4">
            <a:extLst>
              <a:ext uri="{FF2B5EF4-FFF2-40B4-BE49-F238E27FC236}">
                <a16:creationId xmlns:a16="http://schemas.microsoft.com/office/drawing/2014/main" id="{71BE7D53-AFB6-4DF2-BA5A-11E3C4951417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5050" y="2351088"/>
            <a:ext cx="5111750" cy="1697037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CA064697-C5D1-4830-B26F-5490E2C12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TLS Cert creation</a:t>
            </a:r>
            <a:endParaRPr lang="en-US" altLang="en-US"/>
          </a:p>
        </p:txBody>
      </p:sp>
      <p:sp>
        <p:nvSpPr>
          <p:cNvPr id="25603" name="Text Placeholder 3">
            <a:extLst>
              <a:ext uri="{FF2B5EF4-FFF2-40B4-BE49-F238E27FC236}">
                <a16:creationId xmlns:a16="http://schemas.microsoft.com/office/drawing/2014/main" id="{B94BBF70-628F-422F-B434-12278986B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CA" altLang="en-US"/>
              <a:t>Edit the acme-client.conf file to use our public hostname and the STAGING server</a:t>
            </a:r>
            <a:endParaRPr lang="en-US" altLang="en-US"/>
          </a:p>
        </p:txBody>
      </p:sp>
      <p:pic>
        <p:nvPicPr>
          <p:cNvPr id="25604" name="Content Placeholder 4">
            <a:extLst>
              <a:ext uri="{FF2B5EF4-FFF2-40B4-BE49-F238E27FC236}">
                <a16:creationId xmlns:a16="http://schemas.microsoft.com/office/drawing/2014/main" id="{34DEC191-4693-42C2-839E-5CB866048C59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5050" y="1760538"/>
            <a:ext cx="5111750" cy="2878137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1404B64B-57AE-4B8A-8C68-75E7A680B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Letsencrypt cert creation</a:t>
            </a:r>
            <a:endParaRPr lang="en-US" altLang="en-US"/>
          </a:p>
        </p:txBody>
      </p:sp>
      <p:sp>
        <p:nvSpPr>
          <p:cNvPr id="26627" name="Text Placeholder 3">
            <a:extLst>
              <a:ext uri="{FF2B5EF4-FFF2-40B4-BE49-F238E27FC236}">
                <a16:creationId xmlns:a16="http://schemas.microsoft.com/office/drawing/2014/main" id="{01872AD9-E39A-480B-AE3D-5171CAB2ECB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CA" altLang="en-US"/>
              <a:t>make sure the webserver is running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CA" altLang="en-US"/>
              <a:t>“</a:t>
            </a:r>
            <a:r>
              <a:rPr lang="en-CA" altLang="en-US" b="1"/>
              <a:t>rcctl start httpd</a:t>
            </a:r>
            <a:r>
              <a:rPr lang="en-CA" altLang="en-US"/>
              <a:t>”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CA" altLang="en-US"/>
              <a:t>run “</a:t>
            </a:r>
            <a:r>
              <a:rPr lang="en-CA" altLang="en-US" b="1"/>
              <a:t>acme-client -DA</a:t>
            </a:r>
            <a:r>
              <a:rPr lang="en-CA" altLang="en-US"/>
              <a:t>”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CA" altLang="en-US"/>
              <a:t>if everything is setup correctly, you wind up with an SSL cert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CA" altLang="en-US"/>
              <a:t>that you can’t use</a:t>
            </a:r>
            <a:endParaRPr lang="en-US" altLang="en-US"/>
          </a:p>
        </p:txBody>
      </p:sp>
      <p:pic>
        <p:nvPicPr>
          <p:cNvPr id="26628" name="Content Placeholder 4">
            <a:extLst>
              <a:ext uri="{FF2B5EF4-FFF2-40B4-BE49-F238E27FC236}">
                <a16:creationId xmlns:a16="http://schemas.microsoft.com/office/drawing/2014/main" id="{9EDAE1C0-6640-4982-B3E1-44E8FD2B690E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5050" y="2290763"/>
            <a:ext cx="5111750" cy="1817687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0471D3A0-4E42-48B3-8EF2-747E691D2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Letsencrypt cert creation</a:t>
            </a:r>
            <a:endParaRPr lang="en-US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4527A9-D0F2-4F0B-9A33-92AE0E595EE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CA" dirty="0"/>
              <a:t>edit </a:t>
            </a:r>
            <a:r>
              <a:rPr lang="en-CA" b="1" dirty="0"/>
              <a:t>/</a:t>
            </a:r>
            <a:r>
              <a:rPr lang="en-CA" b="1" dirty="0" err="1"/>
              <a:t>etc</a:t>
            </a:r>
            <a:r>
              <a:rPr lang="en-CA" b="1" dirty="0"/>
              <a:t>/acme-</a:t>
            </a:r>
            <a:r>
              <a:rPr lang="en-CA" b="1" dirty="0" err="1"/>
              <a:t>client.conf</a:t>
            </a:r>
            <a:endParaRPr lang="en-CA" b="1" dirty="0"/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CA" dirty="0"/>
              <a:t>switch to the production </a:t>
            </a:r>
            <a:r>
              <a:rPr lang="en-CA" dirty="0" err="1"/>
              <a:t>Letsencrypt</a:t>
            </a:r>
            <a:r>
              <a:rPr lang="en-CA" dirty="0"/>
              <a:t> server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CA" dirty="0"/>
              <a:t>re-run “</a:t>
            </a:r>
            <a:r>
              <a:rPr lang="en-CA" b="1" dirty="0"/>
              <a:t>acme-client -DA</a:t>
            </a:r>
            <a:r>
              <a:rPr lang="en-CA" dirty="0"/>
              <a:t>”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CA" dirty="0"/>
              <a:t>edit </a:t>
            </a:r>
            <a:r>
              <a:rPr lang="en-CA" dirty="0" err="1"/>
              <a:t>httpd.conf</a:t>
            </a:r>
            <a:endParaRPr lang="en-CA" dirty="0"/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CA" dirty="0"/>
              <a:t>use the SSL cert we just got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CA" dirty="0"/>
              <a:t>restart </a:t>
            </a:r>
            <a:r>
              <a:rPr lang="en-CA" dirty="0" err="1"/>
              <a:t>httpd</a:t>
            </a:r>
            <a:r>
              <a:rPr lang="en-CA" dirty="0"/>
              <a:t>(8)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CA" dirty="0"/>
              <a:t>“</a:t>
            </a:r>
            <a:r>
              <a:rPr lang="en-CA" b="1" dirty="0" err="1"/>
              <a:t>rcctl</a:t>
            </a:r>
            <a:r>
              <a:rPr lang="en-CA" b="1" dirty="0"/>
              <a:t> restart </a:t>
            </a:r>
            <a:r>
              <a:rPr lang="en-CA" b="1" dirty="0" err="1"/>
              <a:t>httpd</a:t>
            </a:r>
            <a:r>
              <a:rPr lang="en-CA" dirty="0"/>
              <a:t>”</a:t>
            </a: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27652" name="Content Placeholder 4">
            <a:extLst>
              <a:ext uri="{FF2B5EF4-FFF2-40B4-BE49-F238E27FC236}">
                <a16:creationId xmlns:a16="http://schemas.microsoft.com/office/drawing/2014/main" id="{9357DBAC-1D96-41C0-92E7-0B8703E4EDB4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5050" y="838200"/>
            <a:ext cx="5111750" cy="4722813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AD028FC5-3EF7-420C-9C7F-E90259624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Letsencrypt cert creation</a:t>
            </a:r>
            <a:endParaRPr lang="en-US" altLang="en-US"/>
          </a:p>
        </p:txBody>
      </p:sp>
      <p:sp>
        <p:nvSpPr>
          <p:cNvPr id="28675" name="Text Placeholder 3">
            <a:extLst>
              <a:ext uri="{FF2B5EF4-FFF2-40B4-BE49-F238E27FC236}">
                <a16:creationId xmlns:a16="http://schemas.microsoft.com/office/drawing/2014/main" id="{E5737FCD-C869-4340-8B34-C3A1C6635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CA" altLang="en-US"/>
              <a:t>add a cron entry to keep the cert up to date</a:t>
            </a:r>
            <a:endParaRPr lang="en-US" altLang="en-US"/>
          </a:p>
        </p:txBody>
      </p:sp>
      <p:pic>
        <p:nvPicPr>
          <p:cNvPr id="28676" name="Content Placeholder 4">
            <a:extLst>
              <a:ext uri="{FF2B5EF4-FFF2-40B4-BE49-F238E27FC236}">
                <a16:creationId xmlns:a16="http://schemas.microsoft.com/office/drawing/2014/main" id="{DD69E70D-E952-49D1-8421-6F838035E022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5050" y="2844800"/>
            <a:ext cx="5111750" cy="709613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0DE8385B-EABD-492A-8E62-C792F28F7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bgplg(8) configuration</a:t>
            </a:r>
            <a:endParaRPr lang="en-US" altLang="en-US"/>
          </a:p>
        </p:txBody>
      </p:sp>
      <p:sp>
        <p:nvSpPr>
          <p:cNvPr id="29699" name="Text Placeholder 3">
            <a:extLst>
              <a:ext uri="{FF2B5EF4-FFF2-40B4-BE49-F238E27FC236}">
                <a16:creationId xmlns:a16="http://schemas.microsoft.com/office/drawing/2014/main" id="{3497DD34-8AD0-4ADC-BFB4-0448EE68F58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CA" altLang="en-US"/>
              <a:t>Per the bgplg(8) manpage</a:t>
            </a:r>
            <a:endParaRPr lang="en-US" altLang="en-US"/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chmod some files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create some directories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copy some files</a:t>
            </a:r>
            <a:endParaRPr lang="en-CA" altLang="en-US"/>
          </a:p>
        </p:txBody>
      </p:sp>
      <p:pic>
        <p:nvPicPr>
          <p:cNvPr id="29700" name="Content Placeholder 4">
            <a:extLst>
              <a:ext uri="{FF2B5EF4-FFF2-40B4-BE49-F238E27FC236}">
                <a16:creationId xmlns:a16="http://schemas.microsoft.com/office/drawing/2014/main" id="{7FE3ED7F-7AAA-43D3-BB67-F834BEEED2AC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5375" y="2960688"/>
            <a:ext cx="4991100" cy="477837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0A155DD4-1AEA-4A7C-A8B4-81FEBB0CC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bgplg(8) configuration</a:t>
            </a:r>
            <a:endParaRPr lang="en-US" altLang="en-US"/>
          </a:p>
        </p:txBody>
      </p:sp>
      <p:sp>
        <p:nvSpPr>
          <p:cNvPr id="30723" name="Text Placeholder 3">
            <a:extLst>
              <a:ext uri="{FF2B5EF4-FFF2-40B4-BE49-F238E27FC236}">
                <a16:creationId xmlns:a16="http://schemas.microsoft.com/office/drawing/2014/main" id="{1E3EB1BF-496E-4357-B751-9380ED0AE4D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CA" altLang="en-US"/>
              <a:t>still following the bgplg(8) manpage:</a:t>
            </a:r>
            <a:endParaRPr lang="en-US" altLang="en-US"/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add some lines to httpd.conf(5)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reload httpd(8)</a:t>
            </a:r>
            <a:endParaRPr lang="en-CA" altLang="en-US"/>
          </a:p>
        </p:txBody>
      </p:sp>
      <p:pic>
        <p:nvPicPr>
          <p:cNvPr id="30724" name="Content Placeholder 4">
            <a:extLst>
              <a:ext uri="{FF2B5EF4-FFF2-40B4-BE49-F238E27FC236}">
                <a16:creationId xmlns:a16="http://schemas.microsoft.com/office/drawing/2014/main" id="{F8A26882-3FBA-40C1-A561-3F3B7EBF3E60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5050" y="614363"/>
            <a:ext cx="5111750" cy="517048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>
            <a:extLst>
              <a:ext uri="{FF2B5EF4-FFF2-40B4-BE49-F238E27FC236}">
                <a16:creationId xmlns:a16="http://schemas.microsoft.com/office/drawing/2014/main" id="{1D92E4F6-05BB-4B22-818F-660D46D16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08063"/>
            <a:ext cx="5943600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FB87F-1F18-402D-8251-A364959DA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92375"/>
            <a:ext cx="8229600" cy="3633788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dirty="0"/>
              <a:t>After much troubleshooting, remove the first (global) “</a:t>
            </a:r>
            <a:r>
              <a:rPr lang="en-US" dirty="0" err="1"/>
              <a:t>fastcgi</a:t>
            </a:r>
            <a:r>
              <a:rPr lang="en-US" dirty="0"/>
              <a:t>” directive in </a:t>
            </a:r>
            <a:r>
              <a:rPr lang="en-US" dirty="0" err="1"/>
              <a:t>httpd.conf</a:t>
            </a:r>
            <a:r>
              <a:rPr lang="en-US" dirty="0"/>
              <a:t>, and now things mostly work… oops.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935CBA0B-3B25-4857-B2E1-F2D0438A1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bgpd.conf (1/2)</a:t>
            </a:r>
            <a:endParaRPr lang="en-US" altLang="en-US"/>
          </a:p>
        </p:txBody>
      </p:sp>
      <p:sp>
        <p:nvSpPr>
          <p:cNvPr id="32771" name="Text Placeholder 3">
            <a:extLst>
              <a:ext uri="{FF2B5EF4-FFF2-40B4-BE49-F238E27FC236}">
                <a16:creationId xmlns:a16="http://schemas.microsoft.com/office/drawing/2014/main" id="{44874DDA-A042-4834-ABE1-8D2A23F8C04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2772" name="Content Placeholder 4">
            <a:extLst>
              <a:ext uri="{FF2B5EF4-FFF2-40B4-BE49-F238E27FC236}">
                <a16:creationId xmlns:a16="http://schemas.microsoft.com/office/drawing/2014/main" id="{F79E3DE3-CDB7-4E05-A440-7CD2F07138C4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5875" y="1036638"/>
            <a:ext cx="4610100" cy="4325937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3709E2C1-4DC6-4A4B-8AD8-997FFCEA8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bgpd.conf (2/2)</a:t>
            </a:r>
            <a:endParaRPr lang="en-US" altLang="en-US"/>
          </a:p>
        </p:txBody>
      </p:sp>
      <p:sp>
        <p:nvSpPr>
          <p:cNvPr id="33795" name="Text Placeholder 3">
            <a:extLst>
              <a:ext uri="{FF2B5EF4-FFF2-40B4-BE49-F238E27FC236}">
                <a16:creationId xmlns:a16="http://schemas.microsoft.com/office/drawing/2014/main" id="{9E2EC00B-598A-4D61-9450-6E2C883D76F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3796" name="Content Placeholder 4">
            <a:extLst>
              <a:ext uri="{FF2B5EF4-FFF2-40B4-BE49-F238E27FC236}">
                <a16:creationId xmlns:a16="http://schemas.microsoft.com/office/drawing/2014/main" id="{E28B0488-B10B-42E2-AAA0-AD3A6C66979F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59263" y="893763"/>
            <a:ext cx="3743325" cy="4611687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1C4D100D-5DB3-48CB-A1F4-F4F62DC1E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bgpd configuration</a:t>
            </a:r>
            <a:endParaRPr lang="en-US" altLang="en-US"/>
          </a:p>
        </p:txBody>
      </p:sp>
      <p:sp>
        <p:nvSpPr>
          <p:cNvPr id="34819" name="Text Placeholder 3">
            <a:extLst>
              <a:ext uri="{FF2B5EF4-FFF2-40B4-BE49-F238E27FC236}">
                <a16:creationId xmlns:a16="http://schemas.microsoft.com/office/drawing/2014/main" id="{6845B5DA-2ED0-4420-A94F-0681FD40FF6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use “</a:t>
            </a:r>
            <a:r>
              <a:rPr lang="en-US" altLang="en-US" b="1"/>
              <a:t>bgpctl show</a:t>
            </a:r>
            <a:r>
              <a:rPr lang="en-US" altLang="en-US"/>
              <a:t>” to confirm all your sessions are up and running</a:t>
            </a:r>
          </a:p>
        </p:txBody>
      </p:sp>
      <p:pic>
        <p:nvPicPr>
          <p:cNvPr id="34820" name="Content Placeholder 4">
            <a:extLst>
              <a:ext uri="{FF2B5EF4-FFF2-40B4-BE49-F238E27FC236}">
                <a16:creationId xmlns:a16="http://schemas.microsoft.com/office/drawing/2014/main" id="{564D8612-1539-4FBD-BA43-1947350C9632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5050" y="2554288"/>
            <a:ext cx="5111750" cy="1290637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6C31358E-9A50-47CA-99CB-18C9EA99C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bgplg(8) configuration</a:t>
            </a:r>
            <a:endParaRPr lang="en-US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1E8F9-78DD-411E-9D2D-979C92D18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lastly, edit the customization files:</a:t>
            </a:r>
          </a:p>
          <a:p>
            <a:pPr eaLnBrk="1" hangingPunct="1">
              <a:defRPr/>
            </a:pPr>
            <a:r>
              <a:rPr lang="en-US" b="1" dirty="0"/>
              <a:t>/var/www/conf/</a:t>
            </a:r>
            <a:r>
              <a:rPr lang="en-US" b="1" dirty="0" err="1"/>
              <a:t>bgplg</a:t>
            </a:r>
            <a:r>
              <a:rPr lang="en-US" b="1" dirty="0"/>
              <a:t>.{</a:t>
            </a:r>
            <a:r>
              <a:rPr lang="en-US" b="1" dirty="0" err="1"/>
              <a:t>css,head,foot</a:t>
            </a:r>
            <a:r>
              <a:rPr lang="en-US" b="1" dirty="0"/>
              <a:t>}</a:t>
            </a:r>
          </a:p>
        </p:txBody>
      </p:sp>
      <p:pic>
        <p:nvPicPr>
          <p:cNvPr id="35844" name="Content Placeholder 4">
            <a:extLst>
              <a:ext uri="{FF2B5EF4-FFF2-40B4-BE49-F238E27FC236}">
                <a16:creationId xmlns:a16="http://schemas.microsoft.com/office/drawing/2014/main" id="{AE7BCEF2-8AE9-493D-87E8-0456CE3F3927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5050" y="1495425"/>
            <a:ext cx="5111750" cy="3408363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D0670B49-8E74-4385-B07A-ED95289C7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It’s alive!</a:t>
            </a:r>
            <a:endParaRPr lang="en-US" altLang="en-US"/>
          </a:p>
        </p:txBody>
      </p:sp>
      <p:pic>
        <p:nvPicPr>
          <p:cNvPr id="36867" name="Picture Placeholder 4">
            <a:extLst>
              <a:ext uri="{FF2B5EF4-FFF2-40B4-BE49-F238E27FC236}">
                <a16:creationId xmlns:a16="http://schemas.microsoft.com/office/drawing/2014/main" id="{8504A76D-042A-47BC-8F01-F468311771B7}"/>
              </a:ext>
            </a:extLst>
          </p:cNvPr>
          <p:cNvPicPr>
            <a:picLocks noGrp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4" b="-429"/>
          <a:stretch>
            <a:fillRect/>
          </a:stretch>
        </p:blipFill>
        <p:spPr>
          <a:xfrm>
            <a:off x="1792288" y="260350"/>
            <a:ext cx="5486400" cy="4392613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17F26974-5A0B-447E-A688-623DA48EB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further httpd.conf customization</a:t>
            </a:r>
            <a:endParaRPr lang="en-US" altLang="en-US"/>
          </a:p>
        </p:txBody>
      </p:sp>
      <p:sp>
        <p:nvSpPr>
          <p:cNvPr id="37891" name="Text Placeholder 3">
            <a:extLst>
              <a:ext uri="{FF2B5EF4-FFF2-40B4-BE49-F238E27FC236}">
                <a16:creationId xmlns:a16="http://schemas.microsoft.com/office/drawing/2014/main" id="{3A416C38-0AF5-4FB3-AE2C-C6E31C7C35F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If you want to redirect any and all visitors to the looking glass, add these two stanzas to the bottom of your httpd.conf.</a:t>
            </a:r>
          </a:p>
          <a:p>
            <a:pPr eaLnBrk="1" hangingPunct="1"/>
            <a:r>
              <a:rPr lang="en-US" altLang="en-US"/>
              <a:t>The first block allows browsers to retrieve the images (under /htdocs, because we’re already chrooted to /var/www by default) and then for every single other path, redirect to the CGI.</a:t>
            </a:r>
          </a:p>
        </p:txBody>
      </p:sp>
      <p:pic>
        <p:nvPicPr>
          <p:cNvPr id="37892" name="Content Placeholder 4">
            <a:extLst>
              <a:ext uri="{FF2B5EF4-FFF2-40B4-BE49-F238E27FC236}">
                <a16:creationId xmlns:a16="http://schemas.microsoft.com/office/drawing/2014/main" id="{275720E9-9895-4A79-8677-9A13EAE69955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5050" y="2638425"/>
            <a:ext cx="5111750" cy="1122363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C8D9893F-FCC3-4CA3-B677-15B02528EC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Done!</a:t>
            </a:r>
            <a:endParaRPr lang="en-US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989A2D-D9F5-43BB-BBD7-FBEC230279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dirty="0"/>
              <a:t>Any questions?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>
            <a:extLst>
              <a:ext uri="{FF2B5EF4-FFF2-40B4-BE49-F238E27FC236}">
                <a16:creationId xmlns:a16="http://schemas.microsoft.com/office/drawing/2014/main" id="{81308BB8-400B-4A19-A9CB-72156E38A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17588"/>
            <a:ext cx="5943600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>
            <a:extLst>
              <a:ext uri="{FF2B5EF4-FFF2-40B4-BE49-F238E27FC236}">
                <a16:creationId xmlns:a16="http://schemas.microsoft.com/office/drawing/2014/main" id="{07EE2965-AD99-4D73-92AF-7E3A30802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04888"/>
            <a:ext cx="59436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>
            <a:extLst>
              <a:ext uri="{FF2B5EF4-FFF2-40B4-BE49-F238E27FC236}">
                <a16:creationId xmlns:a16="http://schemas.microsoft.com/office/drawing/2014/main" id="{E6DA27F4-BAFA-44AB-AFF7-9D42DC121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04888"/>
            <a:ext cx="59436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>
            <a:extLst>
              <a:ext uri="{FF2B5EF4-FFF2-40B4-BE49-F238E27FC236}">
                <a16:creationId xmlns:a16="http://schemas.microsoft.com/office/drawing/2014/main" id="{9F8AA8B0-73EB-49C6-9514-417078851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12825"/>
            <a:ext cx="59436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1FB7EBF4-A854-4834-B9B5-E90BCE6EE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Note:</a:t>
            </a:r>
            <a:endParaRPr lang="en-US" altLang="en-US"/>
          </a:p>
        </p:txBody>
      </p:sp>
      <p:sp>
        <p:nvSpPr>
          <p:cNvPr id="9219" name="Text Placeholder 3">
            <a:extLst>
              <a:ext uri="{FF2B5EF4-FFF2-40B4-BE49-F238E27FC236}">
                <a16:creationId xmlns:a16="http://schemas.microsoft.com/office/drawing/2014/main" id="{07D41FB6-EB15-4976-BCCE-735007BF8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VMware does not specifically support OpenBSD, so we pick something close – 64-bit FreeBSD, in this case.  This affects a number of compatibility options in the VM in subtle ways.</a:t>
            </a:r>
            <a:endParaRPr lang="en-US" altLang="en-US"/>
          </a:p>
        </p:txBody>
      </p:sp>
      <p:pic>
        <p:nvPicPr>
          <p:cNvPr id="9220" name="Picture Placeholder 4">
            <a:extLst>
              <a:ext uri="{FF2B5EF4-FFF2-40B4-BE49-F238E27FC236}">
                <a16:creationId xmlns:a16="http://schemas.microsoft.com/office/drawing/2014/main" id="{9360AA26-87D6-48AC-BBDA-25AA15335611}"/>
              </a:ext>
            </a:extLst>
          </p:cNvPr>
          <p:cNvPicPr>
            <a:picLocks noGrp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2" b="3902"/>
          <a:stretch>
            <a:fillRect/>
          </a:stretch>
        </p:blipFill>
        <p:spPr/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Placeholder 5">
            <a:extLst>
              <a:ext uri="{FF2B5EF4-FFF2-40B4-BE49-F238E27FC236}">
                <a16:creationId xmlns:a16="http://schemas.microsoft.com/office/drawing/2014/main" id="{2EA07F56-6B7A-4ED5-B614-803A2A4718BE}"/>
              </a:ext>
            </a:extLst>
          </p:cNvPr>
          <p:cNvPicPr>
            <a:picLocks noGrp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9" b="3809"/>
          <a:stretch>
            <a:fillRect/>
          </a:stretch>
        </p:blipFill>
        <p:spPr/>
      </p:pic>
      <p:sp>
        <p:nvSpPr>
          <p:cNvPr id="10243" name="Text Placeholder 3">
            <a:extLst>
              <a:ext uri="{FF2B5EF4-FFF2-40B4-BE49-F238E27FC236}">
                <a16:creationId xmlns:a16="http://schemas.microsoft.com/office/drawing/2014/main" id="{4B746CFB-77CF-4E61-81A3-250A594B45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9388" y="4254500"/>
            <a:ext cx="4291012" cy="2022475"/>
          </a:xfrm>
        </p:spPr>
        <p:txBody>
          <a:bodyPr/>
          <a:lstStyle/>
          <a:p>
            <a:pPr eaLnBrk="1" hangingPunct="1"/>
            <a:r>
              <a:rPr lang="en-US" altLang="en-US"/>
              <a:t>Here we have to make some changes: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HDD from SCSI0:0 to IDE0:0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delete the SCSI controller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NIC type to VMXNET2 (to avoid a bug with VMXNET3)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pick the correct VLAN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CDROM to IDE1:0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attach the OpenBSD-netinstall64.iso image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Video card to Auto-detect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(on VM Options tab) force BIOS Setup</a:t>
            </a:r>
            <a:br>
              <a:rPr lang="en-US" altLang="en-US"/>
            </a:br>
            <a:endParaRPr lang="en-U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E2F0F71DD8F94896D5FF8E87434B1B" ma:contentTypeVersion="9" ma:contentTypeDescription="Create a new document." ma:contentTypeScope="" ma:versionID="6c5b876aa231a86c711c3b56e5e9b6c8">
  <xsd:schema xmlns:xsd="http://www.w3.org/2001/XMLSchema" xmlns:xs="http://www.w3.org/2001/XMLSchema" xmlns:p="http://schemas.microsoft.com/office/2006/metadata/properties" xmlns:ns2="http://schemas.microsoft.com/sharepoint/v3/fields" xmlns:ns3="c3d49a6f-7df7-4c8c-b184-f22854b6387b" targetNamespace="http://schemas.microsoft.com/office/2006/metadata/properties" ma:root="true" ma:fieldsID="6fda467eefc022a7110d3e5c6fd342c1" ns2:_="" ns3:_="">
    <xsd:import namespace="http://schemas.microsoft.com/sharepoint/v3/fields"/>
    <xsd:import namespace="c3d49a6f-7df7-4c8c-b184-f22854b6387b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3:General_Document_Type"/>
                <xsd:element ref="ns3:Clients" minOccurs="0"/>
                <xsd:element ref="ns3:Specific_Document_Type" minOccurs="0"/>
                <xsd:element ref="ns3:Vendo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d49a6f-7df7-4c8c-b184-f22854b6387b" elementFormDefault="qualified">
    <xsd:import namespace="http://schemas.microsoft.com/office/2006/documentManagement/types"/>
    <xsd:import namespace="http://schemas.microsoft.com/office/infopath/2007/PartnerControls"/>
    <xsd:element name="General_Document_Type" ma:index="9" ma:displayName="General_Document_Type" ma:default="Administrative" ma:format="Dropdown" ma:indexed="true" ma:internalName="General_Document_Type">
      <xsd:simpleType>
        <xsd:restriction base="dms:Choice">
          <xsd:enumeration value="Client"/>
          <xsd:enumeration value="Administrative"/>
          <xsd:enumeration value="Financial"/>
        </xsd:restriction>
      </xsd:simpleType>
    </xsd:element>
    <xsd:element name="Clients" ma:index="10" nillable="true" ma:displayName="Clients" ma:indexed="true" ma:list="{b23fe36b-18ae-4049-a6c5-15ea3699e601}" ma:internalName="Clients" ma:showField="Title">
      <xsd:simpleType>
        <xsd:restriction base="dms:Lookup"/>
      </xsd:simpleType>
    </xsd:element>
    <xsd:element name="Specific_Document_Type" ma:index="11" nillable="true" ma:displayName="Specific_Document_Type" ma:list="{edb29218-7860-4659-8374-7d541234941e}" ma:internalName="Specific_Document_Type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Vendor" ma:index="12" nillable="true" ma:displayName="Vendor" ma:list="{e8901658-258c-4e99-bce2-84d8b79b01da}" ma:internalName="Vendor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70DC90-2F0E-48B4-ACAC-C0351AEBD1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c3d49a6f-7df7-4c8c-b184-f22854b638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69210B6-A453-4C5D-85B7-521D2F33EB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894</Words>
  <Application>Microsoft Office PowerPoint</Application>
  <PresentationFormat>On-screen Show (4:3)</PresentationFormat>
  <Paragraphs>126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Setting up a looking-glass server with OpenBSD &amp; OpenBGPd</vt:lpstr>
      <vt:lpstr>VM creation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Note:</vt:lpstr>
      <vt:lpstr>PowerPoint Presentation</vt:lpstr>
      <vt:lpstr>PowerPoint Presentation</vt:lpstr>
      <vt:lpstr>Power on the VM</vt:lpstr>
      <vt:lpstr>OpenBSD Boot screen</vt:lpstr>
      <vt:lpstr>Installation steps</vt:lpstr>
      <vt:lpstr>Installation steps (cont’d)</vt:lpstr>
      <vt:lpstr>Installation steps (cont’d)</vt:lpstr>
      <vt:lpstr>Installation steps (cont’d)</vt:lpstr>
      <vt:lpstr>Installation steps (cont’d)</vt:lpstr>
      <vt:lpstr>OS Configuration</vt:lpstr>
      <vt:lpstr>OS Configuration</vt:lpstr>
      <vt:lpstr>OS Configuration</vt:lpstr>
      <vt:lpstr>OS Configuration</vt:lpstr>
      <vt:lpstr>OS Configuration</vt:lpstr>
      <vt:lpstr>HTTPD configuration</vt:lpstr>
      <vt:lpstr>TLS Cert creation</vt:lpstr>
      <vt:lpstr>Letsencrypt cert creation</vt:lpstr>
      <vt:lpstr>Letsencrypt cert creation</vt:lpstr>
      <vt:lpstr>Letsencrypt cert creation</vt:lpstr>
      <vt:lpstr>bgplg(8) configuration</vt:lpstr>
      <vt:lpstr>bgplg(8) configuration</vt:lpstr>
      <vt:lpstr>PowerPoint Presentation</vt:lpstr>
      <vt:lpstr>bgpd.conf (1/2)</vt:lpstr>
      <vt:lpstr>bgpd.conf (2/2)</vt:lpstr>
      <vt:lpstr>bgpd configuration</vt:lpstr>
      <vt:lpstr>bgplg(8) configuration</vt:lpstr>
      <vt:lpstr>It’s alive!</vt:lpstr>
      <vt:lpstr>further httpd.conf customization</vt:lpstr>
      <vt:lpstr>Done!</vt:lpstr>
    </vt:vector>
  </TitlesOfParts>
  <Company>MERLIN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MERLIN</dc:creator>
  <cp:lastModifiedBy>Adam Thompson</cp:lastModifiedBy>
  <cp:revision>10</cp:revision>
  <dcterms:created xsi:type="dcterms:W3CDTF">2009-05-20T16:41:42Z</dcterms:created>
  <dcterms:modified xsi:type="dcterms:W3CDTF">2019-02-13T00:15:21Z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0x010100B4E2F0F71DD8F94896D5FF8E87434B1B</vt:lpwstr>
  </property>
  <property fmtid="{D5CDD505-2E9C-101B-9397-08002B2CF9AE}" pid="3" name="Vendor">
    <vt:lpwstr/>
  </property>
  <property fmtid="{D5CDD505-2E9C-101B-9397-08002B2CF9AE}" pid="4" name="General_Document_Type">
    <vt:lpwstr>Administrative</vt:lpwstr>
  </property>
  <property fmtid="{D5CDD505-2E9C-101B-9397-08002B2CF9AE}" pid="5" name="_Status">
    <vt:lpwstr>Not Started</vt:lpwstr>
  </property>
  <property fmtid="{D5CDD505-2E9C-101B-9397-08002B2CF9AE}" pid="6" name="Specific_Document_Type">
    <vt:lpwstr/>
  </property>
  <property fmtid="{D5CDD505-2E9C-101B-9397-08002B2CF9AE}" pid="7" name="Clients">
    <vt:lpwstr/>
  </property>
</Properties>
</file>