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28" r:id="rId1"/>
  </p:sldMasterIdLst>
  <p:notesMasterIdLst>
    <p:notesMasterId r:id="rId11"/>
  </p:notesMasterIdLst>
  <p:sldIdLst>
    <p:sldId id="256" r:id="rId2"/>
    <p:sldId id="260" r:id="rId3"/>
    <p:sldId id="258" r:id="rId4"/>
    <p:sldId id="259" r:id="rId5"/>
    <p:sldId id="264" r:id="rId6"/>
    <p:sldId id="261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4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504FD4-95A2-4F51-A199-63B5FEF6B17F}" type="datetimeFigureOut">
              <a:rPr lang="en-US"/>
              <a:t>2/9/2016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D858D4-2188-4827-B7E0-FF9DEDD6A9D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423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858D4-2188-4827-B7E0-FF9DEDD6A9D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348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858D4-2188-4827-B7E0-FF9DEDD6A9D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5580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858D4-2188-4827-B7E0-FF9DEDD6A9D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427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858D4-2188-4827-B7E0-FF9DEDD6A9D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960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858D4-2188-4827-B7E0-FF9DEDD6A9D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9475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858D4-2188-4827-B7E0-FF9DEDD6A9D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6762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858D4-2188-4827-B7E0-FF9DEDD6A9D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4468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858D4-2188-4827-B7E0-FF9DEDD6A9D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997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858D4-2188-4827-B7E0-FF9DEDD6A9D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885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8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588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0293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1222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205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0969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3135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8606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447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110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100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117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960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082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822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624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dirty="0"/>
              <a:pPr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251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  <p:sldLayoutId id="2147483843" r:id="rId15"/>
    <p:sldLayoutId id="2147483844" r:id="rId16"/>
    <p:sldLayoutId id="214748384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archlinux.org/index.php/Create_root_filesystem_snapshots_with_LV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Snapshot Backups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91440" rIns="91440" bIns="91440" rtlCol="0" anchor="t">
            <a:normAutofit/>
          </a:bodyPr>
          <a:lstStyle/>
          <a:p>
            <a:r>
              <a:rPr lang="en-US" dirty="0"/>
              <a:t>Adam Thompson, Manitoba UNIX User Group, 2016-Feb-09</a:t>
            </a:r>
          </a:p>
        </p:txBody>
      </p:sp>
    </p:spTree>
    <p:extLst>
      <p:ext uri="{BB962C8B-B14F-4D97-AF65-F5344CB8AC3E}">
        <p14:creationId xmlns:p14="http://schemas.microsoft.com/office/powerpoint/2010/main" val="128632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Remember - backward-looking only!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Snapshots identify a moment in time for the affected system or filesystem</a:t>
            </a:r>
          </a:p>
          <a:p>
            <a:r>
              <a:rPr lang="en-US" dirty="0"/>
              <a:t>The working copy remains the "master" copy, logically, and is read/write</a:t>
            </a:r>
          </a:p>
          <a:p>
            <a:r>
              <a:rPr lang="en-US" dirty="0"/>
              <a:t>The snapshot is typically read-only.</a:t>
            </a:r>
          </a:p>
          <a:p>
            <a:r>
              <a:rPr lang="en-US" dirty="0"/>
              <a:t>Snapshots can sometimes be read/write, too (this gets really confusing).</a:t>
            </a:r>
          </a:p>
          <a:p>
            <a:r>
              <a:rPr lang="en-US" dirty="0"/>
              <a:t>The "current" state of the device/filesystem is usually stored as a </a:t>
            </a:r>
            <a:r>
              <a:rPr lang="en-US" dirty="0" err="1"/>
              <a:t>blockwise</a:t>
            </a:r>
            <a:r>
              <a:rPr lang="en-US" dirty="0"/>
              <a:t> diff against the most recent snapshot.  Reading a block from disk </a:t>
            </a:r>
            <a:r>
              <a:rPr lang="en-US" i="1" dirty="0"/>
              <a:t>may </a:t>
            </a:r>
            <a:r>
              <a:rPr lang="en-US" dirty="0"/>
              <a:t>require traversing every snapshot ever created.</a:t>
            </a:r>
          </a:p>
        </p:txBody>
      </p:sp>
    </p:spTree>
    <p:extLst>
      <p:ext uri="{BB962C8B-B14F-4D97-AF65-F5344CB8AC3E}">
        <p14:creationId xmlns:p14="http://schemas.microsoft.com/office/powerpoint/2010/main" val="439163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Filesystem Snapshot Technologies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VM-level (typically QCOW2, CEPH, etc.)</a:t>
            </a:r>
          </a:p>
          <a:p>
            <a:r>
              <a:rPr lang="en-US" dirty="0"/>
              <a:t>LVM</a:t>
            </a:r>
          </a:p>
          <a:p>
            <a:r>
              <a:rPr lang="en-US" dirty="0"/>
              <a:t>ZFS</a:t>
            </a:r>
          </a:p>
          <a:p>
            <a:r>
              <a:rPr lang="en-US" dirty="0" err="1"/>
              <a:t>Btrfs</a:t>
            </a:r>
            <a:endParaRPr lang="en-US" dirty="0"/>
          </a:p>
          <a:p>
            <a:r>
              <a:rPr lang="en-US" dirty="0"/>
              <a:t>Hammer FS</a:t>
            </a:r>
          </a:p>
          <a:p>
            <a:r>
              <a:rPr lang="en-US" dirty="0"/>
              <a:t>Proprietary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844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VM-level snapshots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3" y="2667000"/>
            <a:ext cx="10018712" cy="407376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Easy (usually trivial) to perform</a:t>
            </a:r>
          </a:p>
          <a:p>
            <a:r>
              <a:rPr lang="en-US" dirty="0"/>
              <a:t>Somewhat "proprietary" even when using open standards</a:t>
            </a:r>
          </a:p>
          <a:p>
            <a:pPr lvl="1"/>
            <a:r>
              <a:rPr lang="en-US" sz="2000" dirty="0"/>
              <a:t>difficult/impossible to manipulate/access outside hypervisor</a:t>
            </a:r>
          </a:p>
          <a:p>
            <a:r>
              <a:rPr lang="en-US" dirty="0"/>
              <a:t>Simple operation, simple properties</a:t>
            </a:r>
          </a:p>
          <a:p>
            <a:r>
              <a:rPr lang="en-US" dirty="0"/>
              <a:t>Demo (hopefully)</a:t>
            </a:r>
          </a:p>
          <a:p>
            <a:r>
              <a:rPr lang="en-US" dirty="0"/>
              <a:t>Commands (for QCOW2):</a:t>
            </a:r>
          </a:p>
          <a:p>
            <a:pPr lvl="1"/>
            <a:r>
              <a:rPr lang="en-US" sz="2400" dirty="0">
                <a:latin typeface="Corbel"/>
              </a:rPr>
              <a:t>Create: "</a:t>
            </a:r>
            <a:r>
              <a:rPr lang="en-US" sz="2400" dirty="0" err="1">
                <a:latin typeface="Corbel" charset="0"/>
              </a:rPr>
              <a:t>qemu-img</a:t>
            </a:r>
            <a:r>
              <a:rPr lang="en-US" sz="2400" dirty="0">
                <a:latin typeface="Corbel" charset="0"/>
              </a:rPr>
              <a:t> create -f qcow2 -b </a:t>
            </a:r>
            <a:r>
              <a:rPr lang="en-US" sz="2400" i="1" dirty="0">
                <a:latin typeface="Corbel" charset="0"/>
              </a:rPr>
              <a:t>originalfile</a:t>
            </a:r>
            <a:r>
              <a:rPr lang="en-US" sz="2400" dirty="0">
                <a:latin typeface="Corbel" charset="0"/>
              </a:rPr>
              <a:t>.img </a:t>
            </a:r>
            <a:r>
              <a:rPr lang="en-US" sz="2400" i="1" dirty="0">
                <a:latin typeface="Corbel" charset="0"/>
              </a:rPr>
              <a:t>snapshot</a:t>
            </a:r>
            <a:r>
              <a:rPr lang="en-US" sz="2400" dirty="0">
                <a:latin typeface="Corbel" charset="0"/>
              </a:rPr>
              <a:t>.img"</a:t>
            </a:r>
          </a:p>
          <a:p>
            <a:pPr lvl="2"/>
            <a:r>
              <a:rPr lang="en-US" sz="2400" dirty="0">
                <a:latin typeface="Corbel" charset="0"/>
              </a:rPr>
              <a:t>Note: the rare exception to the "backward-looking" property!</a:t>
            </a:r>
          </a:p>
          <a:p>
            <a:pPr lvl="1"/>
            <a:r>
              <a:rPr lang="en-US" sz="2400" dirty="0">
                <a:latin typeface="Corbel" charset="0"/>
              </a:rPr>
              <a:t>Remove: "</a:t>
            </a:r>
            <a:r>
              <a:rPr lang="en-US" sz="2400" dirty="0" err="1">
                <a:latin typeface="Corbel" charset="0"/>
              </a:rPr>
              <a:t>rm</a:t>
            </a:r>
            <a:r>
              <a:rPr lang="en-US" sz="2400" dirty="0">
                <a:latin typeface="Corbel" charset="0"/>
              </a:rPr>
              <a:t> </a:t>
            </a:r>
            <a:r>
              <a:rPr lang="en-US" sz="2400" i="1" dirty="0">
                <a:latin typeface="Corbel" charset="0"/>
              </a:rPr>
              <a:t>snapshot</a:t>
            </a:r>
            <a:r>
              <a:rPr lang="en-US" sz="2400" dirty="0">
                <a:latin typeface="Corbel" charset="0"/>
              </a:rPr>
              <a:t>.img"</a:t>
            </a:r>
          </a:p>
          <a:p>
            <a:pPr lvl="1"/>
            <a:r>
              <a:rPr lang="en-US" sz="2400" dirty="0">
                <a:latin typeface="Corbel" charset="0"/>
              </a:rPr>
              <a:t>Rollback: just shut down the VM, restart with </a:t>
            </a:r>
            <a:r>
              <a:rPr lang="en-US" sz="2400" i="1" dirty="0">
                <a:latin typeface="Corbel" charset="0"/>
              </a:rPr>
              <a:t>originalfile</a:t>
            </a:r>
            <a:r>
              <a:rPr lang="en-US" sz="2400" dirty="0">
                <a:latin typeface="Corbel" charset="0"/>
              </a:rPr>
              <a:t>.img.</a:t>
            </a:r>
          </a:p>
        </p:txBody>
      </p:sp>
    </p:spTree>
    <p:extLst>
      <p:ext uri="{BB962C8B-B14F-4D97-AF65-F5344CB8AC3E}">
        <p14:creationId xmlns:p14="http://schemas.microsoft.com/office/powerpoint/2010/main" val="733490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Filesystem snapshots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Mostly work pretty much the same way:</a:t>
            </a:r>
          </a:p>
          <a:p>
            <a:pPr lvl="1"/>
            <a:r>
              <a:rPr lang="en-US" sz="2000" dirty="0"/>
              <a:t>An epoch is declared/marked in the filesystem.</a:t>
            </a:r>
          </a:p>
          <a:p>
            <a:pPr lvl="1"/>
            <a:r>
              <a:rPr lang="en-US" sz="2000" dirty="0"/>
              <a:t>All new writes to the filesystem are stored as diffs against the last snapshot.</a:t>
            </a:r>
          </a:p>
          <a:p>
            <a:pPr lvl="1"/>
            <a:r>
              <a:rPr lang="en-US" sz="2000" dirty="0"/>
              <a:t>Older snapshot(s) remain accessible in the filesystem through magical directory names.</a:t>
            </a:r>
          </a:p>
        </p:txBody>
      </p:sp>
    </p:spTree>
    <p:extLst>
      <p:ext uri="{BB962C8B-B14F-4D97-AF65-F5344CB8AC3E}">
        <p14:creationId xmlns:p14="http://schemas.microsoft.com/office/powerpoint/2010/main" val="1380835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LVM snapshots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3" y="2667000"/>
            <a:ext cx="10018712" cy="404539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Mature.</a:t>
            </a:r>
          </a:p>
          <a:p>
            <a:r>
              <a:rPr lang="en-US" dirty="0"/>
              <a:t>Reliable.</a:t>
            </a:r>
          </a:p>
          <a:p>
            <a:r>
              <a:rPr lang="en-US" dirty="0"/>
              <a:t>So incredibly badly documented it makes me want to cry.</a:t>
            </a:r>
          </a:p>
          <a:p>
            <a:r>
              <a:rPr lang="en-US" dirty="0"/>
              <a:t>Demo (probably not)</a:t>
            </a:r>
          </a:p>
          <a:p>
            <a:r>
              <a:rPr lang="en-US" dirty="0"/>
              <a:t>Cool application: </a:t>
            </a:r>
          </a:p>
          <a:p>
            <a:pPr lvl="1"/>
            <a:r>
              <a:rPr lang="en-US" dirty="0">
                <a:latin typeface="Gill Sans MT" charset="0"/>
                <a:hlinkClick r:id="rId3"/>
              </a:rPr>
              <a:t>https://wiki.archlinux.org/index.php/Create_root_filesystem_snapshots_with_LVM</a:t>
            </a:r>
            <a:endParaRPr lang="en-US" dirty="0">
              <a:latin typeface="Gill Sans MT" charset="0"/>
            </a:endParaRPr>
          </a:p>
          <a:p>
            <a:r>
              <a:rPr lang="en-US" dirty="0">
                <a:latin typeface="Gill Sans MT" charset="0"/>
              </a:rPr>
              <a:t>Commands:</a:t>
            </a:r>
          </a:p>
          <a:p>
            <a:pPr lvl="1"/>
            <a:r>
              <a:rPr lang="en-US" dirty="0">
                <a:latin typeface="Gill Sans MT" charset="0"/>
              </a:rPr>
              <a:t>Create: </a:t>
            </a:r>
            <a:r>
              <a:rPr lang="en-US" dirty="0" err="1">
                <a:latin typeface="Gill Sans MT" charset="0"/>
              </a:rPr>
              <a:t>lvcreate</a:t>
            </a:r>
            <a:r>
              <a:rPr lang="en-US" dirty="0">
                <a:latin typeface="Gill Sans MT" charset="0"/>
              </a:rPr>
              <a:t>.</a:t>
            </a:r>
          </a:p>
          <a:p>
            <a:pPr lvl="1"/>
            <a:r>
              <a:rPr lang="en-US" dirty="0">
                <a:latin typeface="Gill Sans MT" charset="0"/>
              </a:rPr>
              <a:t>Remove: </a:t>
            </a:r>
            <a:r>
              <a:rPr lang="en-US" dirty="0" err="1">
                <a:latin typeface="Gill Sans MT" charset="0"/>
              </a:rPr>
              <a:t>lvremove</a:t>
            </a:r>
            <a:r>
              <a:rPr lang="en-US" dirty="0">
                <a:latin typeface="Gill Sans MT" charset="0"/>
              </a:rPr>
              <a:t>.</a:t>
            </a:r>
          </a:p>
          <a:p>
            <a:pPr lvl="1"/>
            <a:r>
              <a:rPr lang="en-US" dirty="0">
                <a:latin typeface="Gill Sans MT" charset="0"/>
              </a:rPr>
              <a:t>Rollback: </a:t>
            </a:r>
            <a:r>
              <a:rPr lang="en-US" dirty="0" err="1">
                <a:latin typeface="Gill Sans MT" charset="0"/>
              </a:rPr>
              <a:t>lvconvert</a:t>
            </a:r>
            <a:r>
              <a:rPr lang="en-US" dirty="0">
                <a:latin typeface="Gill Sans MT" charset="0"/>
              </a:rPr>
              <a:t> --merge (WTF?).</a:t>
            </a:r>
          </a:p>
        </p:txBody>
      </p:sp>
    </p:spTree>
    <p:extLst>
      <p:ext uri="{BB962C8B-B14F-4D97-AF65-F5344CB8AC3E}">
        <p14:creationId xmlns:p14="http://schemas.microsoft.com/office/powerpoint/2010/main" val="2058606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ZFS snapshots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3" y="2667000"/>
            <a:ext cx="10018712" cy="405855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Mature.</a:t>
            </a:r>
          </a:p>
          <a:p>
            <a:r>
              <a:rPr lang="en-US" dirty="0"/>
              <a:t>Reliable.</a:t>
            </a:r>
          </a:p>
          <a:p>
            <a:r>
              <a:rPr lang="en-US" dirty="0"/>
              <a:t>Solaris (and now FreeBSD) actually *boot* from </a:t>
            </a:r>
            <a:r>
              <a:rPr lang="en-US" dirty="0">
                <a:latin typeface="Gill Sans MT" charset="0"/>
              </a:rPr>
              <a:t>root filesystem snapshots.</a:t>
            </a:r>
          </a:p>
          <a:p>
            <a:pPr lvl="1"/>
            <a:r>
              <a:rPr lang="en-US" sz="2000" dirty="0"/>
              <a:t>"Boot Environments"</a:t>
            </a:r>
          </a:p>
          <a:p>
            <a:r>
              <a:rPr lang="en-US" dirty="0"/>
              <a:t>ZOL is production-ready, not sure about booting though...</a:t>
            </a:r>
          </a:p>
          <a:p>
            <a:r>
              <a:rPr lang="en-US" dirty="0"/>
              <a:t>Demo (maybe)</a:t>
            </a:r>
          </a:p>
          <a:p>
            <a:r>
              <a:rPr lang="en-US" dirty="0"/>
              <a:t>Commands:</a:t>
            </a:r>
          </a:p>
          <a:p>
            <a:pPr lvl="1"/>
            <a:r>
              <a:rPr lang="en-US" dirty="0"/>
              <a:t>Create: "</a:t>
            </a:r>
            <a:r>
              <a:rPr lang="en-US" dirty="0" err="1"/>
              <a:t>zfs</a:t>
            </a:r>
            <a:r>
              <a:rPr lang="en-US" dirty="0"/>
              <a:t> snap </a:t>
            </a:r>
            <a:r>
              <a:rPr lang="en-US" dirty="0" err="1"/>
              <a:t>something@</a:t>
            </a:r>
            <a:r>
              <a:rPr lang="en-US" i="1" dirty="0" err="1"/>
              <a:t>snapname</a:t>
            </a:r>
            <a:r>
              <a:rPr lang="en-US" dirty="0"/>
              <a:t>".</a:t>
            </a:r>
          </a:p>
          <a:p>
            <a:pPr lvl="1"/>
            <a:r>
              <a:rPr lang="en-US" dirty="0"/>
              <a:t>Remove: "</a:t>
            </a:r>
            <a:r>
              <a:rPr lang="en-US" dirty="0" err="1"/>
              <a:t>zfs</a:t>
            </a:r>
            <a:r>
              <a:rPr lang="en-US" dirty="0"/>
              <a:t> destroy </a:t>
            </a:r>
            <a:r>
              <a:rPr lang="en-US" i="1" dirty="0" err="1"/>
              <a:t>snapname</a:t>
            </a:r>
            <a:r>
              <a:rPr lang="en-US" dirty="0"/>
              <a:t>".</a:t>
            </a:r>
          </a:p>
          <a:p>
            <a:pPr lvl="1"/>
            <a:r>
              <a:rPr lang="en-US" dirty="0"/>
              <a:t>Rollback: "</a:t>
            </a:r>
            <a:r>
              <a:rPr lang="en-US" dirty="0" err="1"/>
              <a:t>zfs</a:t>
            </a:r>
            <a:r>
              <a:rPr lang="en-US" dirty="0"/>
              <a:t> rollback </a:t>
            </a:r>
            <a:r>
              <a:rPr lang="en-US" i="1" dirty="0" err="1"/>
              <a:t>snapname</a:t>
            </a:r>
            <a:r>
              <a:rPr lang="en-US" dirty="0"/>
              <a:t>".</a:t>
            </a:r>
          </a:p>
        </p:txBody>
      </p:sp>
    </p:spTree>
    <p:extLst>
      <p:ext uri="{BB962C8B-B14F-4D97-AF65-F5344CB8AC3E}">
        <p14:creationId xmlns:p14="http://schemas.microsoft.com/office/powerpoint/2010/main" val="2372538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Btrfs</a:t>
            </a:r>
            <a:r>
              <a:rPr lang="en-US" dirty="0"/>
              <a:t>, </a:t>
            </a:r>
            <a:r>
              <a:rPr lang="en-US" dirty="0" err="1"/>
              <a:t>HammerFS</a:t>
            </a:r>
            <a:r>
              <a:rPr lang="en-US" dirty="0"/>
              <a:t>, etc.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work pretty much the same way, at least to the user.</a:t>
            </a:r>
          </a:p>
          <a:p>
            <a:r>
              <a:rPr lang="en-US" dirty="0"/>
              <a:t>Maturity and reliability vary - neither is yet mainstream, so YMMV.</a:t>
            </a:r>
          </a:p>
          <a:p>
            <a:r>
              <a:rPr lang="en-US" dirty="0"/>
              <a:t>But HAMMER does something totally different under the covers - not going to explain what/how/why.  Active research project.</a:t>
            </a:r>
          </a:p>
          <a:p>
            <a:r>
              <a:rPr lang="en-US" dirty="0"/>
              <a:t>No demo (</a:t>
            </a:r>
            <a:r>
              <a:rPr lang="en-US" u="sng" dirty="0"/>
              <a:t>definitely</a:t>
            </a:r>
            <a:r>
              <a:rPr lang="en-US" dirty="0"/>
              <a:t> no demo).</a:t>
            </a:r>
          </a:p>
        </p:txBody>
      </p:sp>
    </p:spTree>
    <p:extLst>
      <p:ext uri="{BB962C8B-B14F-4D97-AF65-F5344CB8AC3E}">
        <p14:creationId xmlns:p14="http://schemas.microsoft.com/office/powerpoint/2010/main" val="1288937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 / Restore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Usually trivial: one command to "roll back to snapshot XYZ"</a:t>
            </a:r>
          </a:p>
          <a:p>
            <a:r>
              <a:rPr lang="en-US" dirty="0"/>
              <a:t>Demo (hopefully)</a:t>
            </a:r>
          </a:p>
        </p:txBody>
      </p:sp>
    </p:spTree>
    <p:extLst>
      <p:ext uri="{BB962C8B-B14F-4D97-AF65-F5344CB8AC3E}">
        <p14:creationId xmlns:p14="http://schemas.microsoft.com/office/powerpoint/2010/main" val="11200539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0</TotalTime>
  <Words>0</Words>
  <Application>Microsoft Office PowerPoint</Application>
  <PresentationFormat>Widescreen</PresentationFormat>
  <Paragraphs>0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Parallax</vt:lpstr>
      <vt:lpstr>Snapshot Backups</vt:lpstr>
      <vt:lpstr>Remember - backward-looking only!</vt:lpstr>
      <vt:lpstr>Filesystem Snapshot Technologies</vt:lpstr>
      <vt:lpstr>VM-level snapshots</vt:lpstr>
      <vt:lpstr>Filesystem snapshots</vt:lpstr>
      <vt:lpstr>LVM snapshots</vt:lpstr>
      <vt:lpstr>ZFS snapshots</vt:lpstr>
      <vt:lpstr>Btrfs, HammerFS, etc.</vt:lpstr>
      <vt:lpstr>Recover / Restore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 </dc:creator>
  <cp:lastModifiedBy> </cp:lastModifiedBy>
  <cp:revision>4</cp:revision>
  <dcterms:created xsi:type="dcterms:W3CDTF">2016-01-13T19:04:32Z</dcterms:created>
  <dcterms:modified xsi:type="dcterms:W3CDTF">2016-02-10T00:16:19Z</dcterms:modified>
</cp:coreProperties>
</file>