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64" r:id="rId5"/>
    <p:sldId id="260" r:id="rId6"/>
    <p:sldId id="265" r:id="rId7"/>
    <p:sldId id="259" r:id="rId8"/>
    <p:sldId id="263" r:id="rId9"/>
    <p:sldId id="261" r:id="rId10"/>
    <p:sldId id="262"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02"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AFA05D-C55B-42D3-A64A-3EA5D3A620CB}" type="datetimeFigureOut">
              <a:rPr lang="en-US" smtClean="0"/>
              <a:t>2017-09-13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3166CA3-1376-4195-A6EB-E93BCF225744}" type="slidenum">
              <a:rPr lang="en-US" smtClean="0"/>
              <a:t>‹#›</a:t>
            </a:fld>
            <a:endParaRPr lang="en-US"/>
          </a:p>
        </p:txBody>
      </p:sp>
    </p:spTree>
    <p:extLst>
      <p:ext uri="{BB962C8B-B14F-4D97-AF65-F5344CB8AC3E}">
        <p14:creationId xmlns:p14="http://schemas.microsoft.com/office/powerpoint/2010/main" val="39746078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25F3E57-EA66-4C14-8E26-1450073D1CB0}" type="datetimeFigureOut">
              <a:rPr lang="en-US" smtClean="0"/>
              <a:t>2017-09-13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737591-9A31-4273-8640-2BA4C47FF2E5}" type="slidenum">
              <a:rPr lang="en-US" smtClean="0"/>
              <a:t>‹#›</a:t>
            </a:fld>
            <a:endParaRPr lang="en-US"/>
          </a:p>
        </p:txBody>
      </p:sp>
    </p:spTree>
    <p:extLst>
      <p:ext uri="{BB962C8B-B14F-4D97-AF65-F5344CB8AC3E}">
        <p14:creationId xmlns:p14="http://schemas.microsoft.com/office/powerpoint/2010/main" val="1916199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5F3E57-EA66-4C14-8E26-1450073D1CB0}" type="datetimeFigureOut">
              <a:rPr lang="en-US" smtClean="0"/>
              <a:t>2017-09-13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737591-9A31-4273-8640-2BA4C47FF2E5}" type="slidenum">
              <a:rPr lang="en-US" smtClean="0"/>
              <a:t>‹#›</a:t>
            </a:fld>
            <a:endParaRPr lang="en-US"/>
          </a:p>
        </p:txBody>
      </p:sp>
    </p:spTree>
    <p:extLst>
      <p:ext uri="{BB962C8B-B14F-4D97-AF65-F5344CB8AC3E}">
        <p14:creationId xmlns:p14="http://schemas.microsoft.com/office/powerpoint/2010/main" val="8190435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5F3E57-EA66-4C14-8E26-1450073D1CB0}" type="datetimeFigureOut">
              <a:rPr lang="en-US" smtClean="0"/>
              <a:t>2017-09-13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737591-9A31-4273-8640-2BA4C47FF2E5}" type="slidenum">
              <a:rPr lang="en-US" smtClean="0"/>
              <a:t>‹#›</a:t>
            </a:fld>
            <a:endParaRPr lang="en-US"/>
          </a:p>
        </p:txBody>
      </p:sp>
    </p:spTree>
    <p:extLst>
      <p:ext uri="{BB962C8B-B14F-4D97-AF65-F5344CB8AC3E}">
        <p14:creationId xmlns:p14="http://schemas.microsoft.com/office/powerpoint/2010/main" val="118593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5F3E57-EA66-4C14-8E26-1450073D1CB0}" type="datetimeFigureOut">
              <a:rPr lang="en-US" smtClean="0"/>
              <a:t>2017-09-13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737591-9A31-4273-8640-2BA4C47FF2E5}" type="slidenum">
              <a:rPr lang="en-US" smtClean="0"/>
              <a:t>‹#›</a:t>
            </a:fld>
            <a:endParaRPr lang="en-US"/>
          </a:p>
        </p:txBody>
      </p:sp>
    </p:spTree>
    <p:extLst>
      <p:ext uri="{BB962C8B-B14F-4D97-AF65-F5344CB8AC3E}">
        <p14:creationId xmlns:p14="http://schemas.microsoft.com/office/powerpoint/2010/main" val="1395941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5F3E57-EA66-4C14-8E26-1450073D1CB0}" type="datetimeFigureOut">
              <a:rPr lang="en-US" smtClean="0"/>
              <a:t>2017-09-13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737591-9A31-4273-8640-2BA4C47FF2E5}" type="slidenum">
              <a:rPr lang="en-US" smtClean="0"/>
              <a:t>‹#›</a:t>
            </a:fld>
            <a:endParaRPr lang="en-US"/>
          </a:p>
        </p:txBody>
      </p:sp>
    </p:spTree>
    <p:extLst>
      <p:ext uri="{BB962C8B-B14F-4D97-AF65-F5344CB8AC3E}">
        <p14:creationId xmlns:p14="http://schemas.microsoft.com/office/powerpoint/2010/main" val="1472240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25F3E57-EA66-4C14-8E26-1450073D1CB0}" type="datetimeFigureOut">
              <a:rPr lang="en-US" smtClean="0"/>
              <a:t>2017-09-13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737591-9A31-4273-8640-2BA4C47FF2E5}" type="slidenum">
              <a:rPr lang="en-US" smtClean="0"/>
              <a:t>‹#›</a:t>
            </a:fld>
            <a:endParaRPr lang="en-US"/>
          </a:p>
        </p:txBody>
      </p:sp>
    </p:spTree>
    <p:extLst>
      <p:ext uri="{BB962C8B-B14F-4D97-AF65-F5344CB8AC3E}">
        <p14:creationId xmlns:p14="http://schemas.microsoft.com/office/powerpoint/2010/main" val="2613424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25F3E57-EA66-4C14-8E26-1450073D1CB0}" type="datetimeFigureOut">
              <a:rPr lang="en-US" smtClean="0"/>
              <a:t>2017-09-13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737591-9A31-4273-8640-2BA4C47FF2E5}" type="slidenum">
              <a:rPr lang="en-US" smtClean="0"/>
              <a:t>‹#›</a:t>
            </a:fld>
            <a:endParaRPr lang="en-US"/>
          </a:p>
        </p:txBody>
      </p:sp>
    </p:spTree>
    <p:extLst>
      <p:ext uri="{BB962C8B-B14F-4D97-AF65-F5344CB8AC3E}">
        <p14:creationId xmlns:p14="http://schemas.microsoft.com/office/powerpoint/2010/main" val="2045838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25F3E57-EA66-4C14-8E26-1450073D1CB0}" type="datetimeFigureOut">
              <a:rPr lang="en-US" smtClean="0"/>
              <a:t>2017-09-13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737591-9A31-4273-8640-2BA4C47FF2E5}" type="slidenum">
              <a:rPr lang="en-US" smtClean="0"/>
              <a:t>‹#›</a:t>
            </a:fld>
            <a:endParaRPr lang="en-US"/>
          </a:p>
        </p:txBody>
      </p:sp>
    </p:spTree>
    <p:extLst>
      <p:ext uri="{BB962C8B-B14F-4D97-AF65-F5344CB8AC3E}">
        <p14:creationId xmlns:p14="http://schemas.microsoft.com/office/powerpoint/2010/main" val="2756177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5F3E57-EA66-4C14-8E26-1450073D1CB0}" type="datetimeFigureOut">
              <a:rPr lang="en-US" smtClean="0"/>
              <a:t>2017-09-13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737591-9A31-4273-8640-2BA4C47FF2E5}" type="slidenum">
              <a:rPr lang="en-US" smtClean="0"/>
              <a:t>‹#›</a:t>
            </a:fld>
            <a:endParaRPr lang="en-US"/>
          </a:p>
        </p:txBody>
      </p:sp>
    </p:spTree>
    <p:extLst>
      <p:ext uri="{BB962C8B-B14F-4D97-AF65-F5344CB8AC3E}">
        <p14:creationId xmlns:p14="http://schemas.microsoft.com/office/powerpoint/2010/main" val="2336885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5F3E57-EA66-4C14-8E26-1450073D1CB0}" type="datetimeFigureOut">
              <a:rPr lang="en-US" smtClean="0"/>
              <a:t>2017-09-13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737591-9A31-4273-8640-2BA4C47FF2E5}" type="slidenum">
              <a:rPr lang="en-US" smtClean="0"/>
              <a:t>‹#›</a:t>
            </a:fld>
            <a:endParaRPr lang="en-US"/>
          </a:p>
        </p:txBody>
      </p:sp>
    </p:spTree>
    <p:extLst>
      <p:ext uri="{BB962C8B-B14F-4D97-AF65-F5344CB8AC3E}">
        <p14:creationId xmlns:p14="http://schemas.microsoft.com/office/powerpoint/2010/main" val="2174548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5F3E57-EA66-4C14-8E26-1450073D1CB0}" type="datetimeFigureOut">
              <a:rPr lang="en-US" smtClean="0"/>
              <a:t>2017-09-13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737591-9A31-4273-8640-2BA4C47FF2E5}" type="slidenum">
              <a:rPr lang="en-US" smtClean="0"/>
              <a:t>‹#›</a:t>
            </a:fld>
            <a:endParaRPr lang="en-US"/>
          </a:p>
        </p:txBody>
      </p:sp>
    </p:spTree>
    <p:extLst>
      <p:ext uri="{BB962C8B-B14F-4D97-AF65-F5344CB8AC3E}">
        <p14:creationId xmlns:p14="http://schemas.microsoft.com/office/powerpoint/2010/main" val="1924648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5F3E57-EA66-4C14-8E26-1450073D1CB0}" type="datetimeFigureOut">
              <a:rPr lang="en-US" smtClean="0"/>
              <a:t>2017-09-13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737591-9A31-4273-8640-2BA4C47FF2E5}" type="slidenum">
              <a:rPr lang="en-US" smtClean="0"/>
              <a:t>‹#›</a:t>
            </a:fld>
            <a:endParaRPr lang="en-US"/>
          </a:p>
        </p:txBody>
      </p:sp>
    </p:spTree>
    <p:extLst>
      <p:ext uri="{BB962C8B-B14F-4D97-AF65-F5344CB8AC3E}">
        <p14:creationId xmlns:p14="http://schemas.microsoft.com/office/powerpoint/2010/main" val="248368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Network Time Protocol</a:t>
            </a:r>
            <a:endParaRPr lang="en-US" dirty="0"/>
          </a:p>
        </p:txBody>
      </p:sp>
      <p:sp>
        <p:nvSpPr>
          <p:cNvPr id="3" name="Subtitle 2"/>
          <p:cNvSpPr>
            <a:spLocks noGrp="1"/>
          </p:cNvSpPr>
          <p:nvPr>
            <p:ph type="subTitle" idx="1"/>
          </p:nvPr>
        </p:nvSpPr>
        <p:spPr/>
        <p:txBody>
          <a:bodyPr anchor="ctr">
            <a:normAutofit/>
          </a:bodyPr>
          <a:lstStyle/>
          <a:p>
            <a:r>
              <a:rPr lang="en-US" sz="1600" dirty="0" smtClean="0"/>
              <a:t>Presentation by Wyatt Zacharias</a:t>
            </a:r>
          </a:p>
        </p:txBody>
      </p:sp>
      <p:grpSp>
        <p:nvGrpSpPr>
          <p:cNvPr id="4" name="Group 3"/>
          <p:cNvGrpSpPr/>
          <p:nvPr/>
        </p:nvGrpSpPr>
        <p:grpSpPr>
          <a:xfrm>
            <a:off x="838200" y="5867400"/>
            <a:ext cx="7935609" cy="646331"/>
            <a:chOff x="1068098" y="5562600"/>
            <a:chExt cx="7935609" cy="646331"/>
          </a:xfrm>
        </p:grpSpPr>
        <p:sp>
          <p:nvSpPr>
            <p:cNvPr id="5" name="TextBox 4"/>
            <p:cNvSpPr txBox="1"/>
            <p:nvPr/>
          </p:nvSpPr>
          <p:spPr>
            <a:xfrm>
              <a:off x="2221907" y="5562600"/>
              <a:ext cx="6781800" cy="646331"/>
            </a:xfrm>
            <a:prstGeom prst="rect">
              <a:avLst/>
            </a:prstGeom>
            <a:noFill/>
          </p:spPr>
          <p:txBody>
            <a:bodyPr wrap="square" rtlCol="0">
              <a:spAutoFit/>
            </a:bodyPr>
            <a:lstStyle/>
            <a:p>
              <a:r>
                <a:rPr lang="en-US" sz="1200" dirty="0" smtClean="0">
                  <a:solidFill>
                    <a:schemeClr val="bg1">
                      <a:lumMod val="50000"/>
                    </a:schemeClr>
                  </a:solidFill>
                </a:rPr>
                <a:t>Except where otherwise noted this </a:t>
              </a:r>
              <a:r>
                <a:rPr lang="en-US" sz="1200" dirty="0">
                  <a:solidFill>
                    <a:schemeClr val="bg1">
                      <a:lumMod val="50000"/>
                    </a:schemeClr>
                  </a:solidFill>
                </a:rPr>
                <a:t>work is licensed under the Creative Commons Attribution-</a:t>
              </a:r>
              <a:r>
                <a:rPr lang="en-US" sz="1200" dirty="0" err="1">
                  <a:solidFill>
                    <a:schemeClr val="bg1">
                      <a:lumMod val="50000"/>
                    </a:schemeClr>
                  </a:solidFill>
                </a:rPr>
                <a:t>ShareAlike</a:t>
              </a:r>
              <a:r>
                <a:rPr lang="en-US" sz="1200" dirty="0">
                  <a:solidFill>
                    <a:schemeClr val="bg1">
                      <a:lumMod val="50000"/>
                    </a:schemeClr>
                  </a:solidFill>
                </a:rPr>
                <a:t> 4.0 International License. To view a copy of this license, visit http://creativecommons.org/licenses/by-sa/4.0/.</a:t>
              </a:r>
            </a:p>
          </p:txBody>
        </p:sp>
        <p:pic>
          <p:nvPicPr>
            <p:cNvPr id="6"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8098" y="5683920"/>
              <a:ext cx="1153809" cy="4036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2474050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a:t>
            </a:r>
            <a:endParaRPr lang="en-US" dirty="0"/>
          </a:p>
        </p:txBody>
      </p:sp>
    </p:spTree>
    <p:extLst>
      <p:ext uri="{BB962C8B-B14F-4D97-AF65-F5344CB8AC3E}">
        <p14:creationId xmlns:p14="http://schemas.microsoft.com/office/powerpoint/2010/main" val="2808241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a:t>
            </a:r>
            <a:endParaRPr lang="en-US" dirty="0"/>
          </a:p>
        </p:txBody>
      </p:sp>
      <p:sp>
        <p:nvSpPr>
          <p:cNvPr id="3" name="Content Placeholder 2"/>
          <p:cNvSpPr>
            <a:spLocks noGrp="1"/>
          </p:cNvSpPr>
          <p:nvPr>
            <p:ph idx="1"/>
          </p:nvPr>
        </p:nvSpPr>
        <p:spPr>
          <a:xfrm>
            <a:off x="457200" y="1600200"/>
            <a:ext cx="8229600" cy="4953000"/>
          </a:xfrm>
        </p:spPr>
        <p:txBody>
          <a:bodyPr>
            <a:normAutofit lnSpcReduction="10000"/>
          </a:bodyPr>
          <a:lstStyle/>
          <a:p>
            <a:r>
              <a:rPr lang="en-US" sz="2400" dirty="0" smtClean="0"/>
              <a:t>First network time protocol developed in 1979 and demonstrated at the National Computer Conference. Later described in IEN 173 and made into the Internet Clock Service described in RFC 778. </a:t>
            </a:r>
            <a:br>
              <a:rPr lang="en-US" sz="2400" dirty="0" smtClean="0"/>
            </a:br>
            <a:endParaRPr lang="en-US" sz="2400" dirty="0" smtClean="0"/>
          </a:p>
          <a:p>
            <a:r>
              <a:rPr lang="en-US" sz="2400" dirty="0" smtClean="0"/>
              <a:t>Others that came soon after included </a:t>
            </a:r>
            <a:r>
              <a:rPr lang="en-US" sz="2400" i="1" dirty="0" smtClean="0"/>
              <a:t>Time</a:t>
            </a:r>
            <a:r>
              <a:rPr lang="en-US" sz="2400" dirty="0" smtClean="0"/>
              <a:t> and </a:t>
            </a:r>
            <a:r>
              <a:rPr lang="en-US" sz="2400" i="1" dirty="0" smtClean="0"/>
              <a:t>Daytime</a:t>
            </a:r>
            <a:r>
              <a:rPr lang="en-US" sz="2400" dirty="0" smtClean="0"/>
              <a:t> protocols, as well as </a:t>
            </a:r>
            <a:r>
              <a:rPr lang="en-US" sz="2400" i="1" dirty="0" smtClean="0"/>
              <a:t>timed. </a:t>
            </a:r>
            <a:br>
              <a:rPr lang="en-US" sz="2400" i="1" dirty="0" smtClean="0"/>
            </a:br>
            <a:endParaRPr lang="en-US" sz="2400" i="1" dirty="0" smtClean="0"/>
          </a:p>
          <a:p>
            <a:r>
              <a:rPr lang="en-US" sz="2400" dirty="0" smtClean="0"/>
              <a:t>In 1985, NTPv0 is implemented on both UNIX and </a:t>
            </a:r>
            <a:r>
              <a:rPr lang="en-US" sz="2400" dirty="0" err="1" smtClean="0"/>
              <a:t>Fuzzball</a:t>
            </a:r>
            <a:r>
              <a:rPr lang="en-US" sz="2400" dirty="0" smtClean="0"/>
              <a:t> routers, and described in RFC 958. </a:t>
            </a:r>
            <a:br>
              <a:rPr lang="en-US" sz="2400" dirty="0" smtClean="0"/>
            </a:br>
            <a:endParaRPr lang="en-US" sz="2400" dirty="0" smtClean="0"/>
          </a:p>
          <a:p>
            <a:r>
              <a:rPr lang="en-US" sz="2400" dirty="0" smtClean="0"/>
              <a:t>NTPv1 released in 1988, which includes the client-server and peer-to-peer functionality seen today. </a:t>
            </a:r>
            <a:endParaRPr lang="en-US" sz="2400" dirty="0"/>
          </a:p>
        </p:txBody>
      </p:sp>
    </p:spTree>
    <p:extLst>
      <p:ext uri="{BB962C8B-B14F-4D97-AF65-F5344CB8AC3E}">
        <p14:creationId xmlns:p14="http://schemas.microsoft.com/office/powerpoint/2010/main" val="4242848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Operation</a:t>
            </a:r>
            <a:endParaRPr lang="en-US" dirty="0"/>
          </a:p>
        </p:txBody>
      </p:sp>
      <p:sp>
        <p:nvSpPr>
          <p:cNvPr id="3" name="Content Placeholder 2"/>
          <p:cNvSpPr>
            <a:spLocks noGrp="1"/>
          </p:cNvSpPr>
          <p:nvPr>
            <p:ph idx="1"/>
          </p:nvPr>
        </p:nvSpPr>
        <p:spPr/>
        <p:txBody>
          <a:bodyPr>
            <a:normAutofit/>
          </a:bodyPr>
          <a:lstStyle/>
          <a:p>
            <a:r>
              <a:rPr lang="en-US" sz="2400" dirty="0" smtClean="0"/>
              <a:t>NTP typically runs in a client-server model and will poll </a:t>
            </a:r>
            <a:r>
              <a:rPr lang="en-US" sz="2400" dirty="0" smtClean="0"/>
              <a:t>multiple</a:t>
            </a:r>
            <a:r>
              <a:rPr lang="en-US" sz="2400" dirty="0" smtClean="0"/>
              <a:t> </a:t>
            </a:r>
            <a:r>
              <a:rPr lang="en-US" sz="2400" dirty="0" smtClean="0"/>
              <a:t>servers on diverse networks to achieve synchronization. </a:t>
            </a:r>
            <a:br>
              <a:rPr lang="en-US" sz="2400" dirty="0" smtClean="0"/>
            </a:br>
            <a:endParaRPr lang="en-US" sz="2400" dirty="0"/>
          </a:p>
          <a:p>
            <a:r>
              <a:rPr lang="en-US" sz="2400" dirty="0" smtClean="0"/>
              <a:t>In order to synchronize its clock to the server, the client must know both the local clock offset from the server, and the round-trip time of network traffic between the client and server. </a:t>
            </a:r>
          </a:p>
          <a:p>
            <a:pPr marL="0" indent="0">
              <a:buNone/>
            </a:pPr>
            <a:endParaRPr lang="en-US" sz="2400" dirty="0" smtClean="0"/>
          </a:p>
          <a:p>
            <a:r>
              <a:rPr lang="en-US" sz="2400" dirty="0" smtClean="0"/>
              <a:t>Once the offset and round-trip times are calculated NTP uses statistical analysis to remove outliers and anomalous values. </a:t>
            </a:r>
            <a:endParaRPr lang="en-US" sz="2400" dirty="0"/>
          </a:p>
          <a:p>
            <a:endParaRPr lang="en-US" sz="2400" dirty="0"/>
          </a:p>
        </p:txBody>
      </p:sp>
    </p:spTree>
    <p:extLst>
      <p:ext uri="{BB962C8B-B14F-4D97-AF65-F5344CB8AC3E}">
        <p14:creationId xmlns:p14="http://schemas.microsoft.com/office/powerpoint/2010/main" val="10261327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r>
              <a:rPr lang="en-US" sz="2400" dirty="0" smtClean="0"/>
              <a:t>NTP can however suffer from inaccuracy when packet travel times are asymmetric because the algorithm assumes that the time from server to client is half that of the round trip time. </a:t>
            </a:r>
          </a:p>
        </p:txBody>
      </p:sp>
      <mc:AlternateContent xmlns:mc="http://schemas.openxmlformats.org/markup-compatibility/2006" xmlns:a14="http://schemas.microsoft.com/office/drawing/2010/main">
        <mc:Choice Requires="a14">
          <p:sp>
            <p:nvSpPr>
              <p:cNvPr id="4" name="TextBox 3"/>
              <p:cNvSpPr txBox="1"/>
              <p:nvPr/>
            </p:nvSpPr>
            <p:spPr>
              <a:xfrm>
                <a:off x="937054" y="1986484"/>
                <a:ext cx="2872946" cy="1057469"/>
              </a:xfrm>
              <a:prstGeom prst="rect">
                <a:avLst/>
              </a:prstGeom>
              <a:noFill/>
            </p:spPr>
            <p:txBody>
              <a:bodyPr wrap="square" rtlCol="0">
                <a:spAutoFit/>
              </a:bodyPr>
              <a:lstStyle/>
              <a:p>
                <a:pPr algn="ctr"/>
                <a:r>
                  <a:rPr lang="en-US" dirty="0" smtClean="0">
                    <a:sym typeface="Symbol"/>
                  </a:rPr>
                  <a:t>Offset Calculation</a:t>
                </a:r>
              </a:p>
              <a:p>
                <a:endParaRPr lang="en-US" dirty="0" smtClean="0">
                  <a:sym typeface="Symbol"/>
                </a:endParaRPr>
              </a:p>
              <a:p>
                <a:pPr algn="ctr"/>
                <a:r>
                  <a:rPr lang="en-US" dirty="0" smtClean="0">
                    <a:sym typeface="Symbol"/>
                  </a:rPr>
                  <a:t> </a:t>
                </a:r>
                <a14:m>
                  <m:oMath xmlns:m="http://schemas.openxmlformats.org/officeDocument/2006/math">
                    <m:r>
                      <a:rPr lang="en-US" i="1" smtClean="0">
                        <a:latin typeface="Cambria Math"/>
                      </a:rPr>
                      <m:t>=</m:t>
                    </m:r>
                    <m:f>
                      <m:fPr>
                        <m:ctrlPr>
                          <a:rPr lang="en-US" i="1" smtClean="0">
                            <a:latin typeface="Cambria Math"/>
                          </a:rPr>
                        </m:ctrlPr>
                      </m:fPr>
                      <m:num>
                        <m:d>
                          <m:dPr>
                            <m:ctrlPr>
                              <a:rPr lang="en-US" b="0" i="1" smtClean="0">
                                <a:latin typeface="Cambria Math"/>
                              </a:rPr>
                            </m:ctrlPr>
                          </m:dPr>
                          <m:e>
                            <m:r>
                              <a:rPr lang="en-US" b="0" i="1" smtClean="0">
                                <a:latin typeface="Cambria Math"/>
                              </a:rPr>
                              <m:t>𝑡</m:t>
                            </m:r>
                            <m:r>
                              <a:rPr lang="en-US" b="0" i="1" smtClean="0">
                                <a:latin typeface="Cambria Math"/>
                              </a:rPr>
                              <m:t>1−</m:t>
                            </m:r>
                            <m:r>
                              <a:rPr lang="en-US" b="0" i="1" smtClean="0">
                                <a:latin typeface="Cambria Math"/>
                              </a:rPr>
                              <m:t>𝑡</m:t>
                            </m:r>
                            <m:r>
                              <a:rPr lang="en-US" b="0" i="1" smtClean="0">
                                <a:latin typeface="Cambria Math"/>
                              </a:rPr>
                              <m:t>0</m:t>
                            </m:r>
                          </m:e>
                        </m:d>
                        <m:r>
                          <a:rPr lang="en-US" b="0" i="1" smtClean="0">
                            <a:latin typeface="Cambria Math"/>
                          </a:rPr>
                          <m:t>+(</m:t>
                        </m:r>
                        <m:r>
                          <a:rPr lang="en-US" b="0" i="1" smtClean="0">
                            <a:latin typeface="Cambria Math"/>
                          </a:rPr>
                          <m:t>𝑡</m:t>
                        </m:r>
                        <m:r>
                          <a:rPr lang="en-US" b="0" i="1" smtClean="0">
                            <a:latin typeface="Cambria Math"/>
                          </a:rPr>
                          <m:t>2−</m:t>
                        </m:r>
                        <m:r>
                          <a:rPr lang="en-US" b="0" i="1" smtClean="0">
                            <a:latin typeface="Cambria Math"/>
                          </a:rPr>
                          <m:t>𝑡</m:t>
                        </m:r>
                        <m:r>
                          <a:rPr lang="en-US" b="0" i="1" smtClean="0">
                            <a:latin typeface="Cambria Math"/>
                          </a:rPr>
                          <m:t>3)</m:t>
                        </m:r>
                      </m:num>
                      <m:den>
                        <m:r>
                          <a:rPr lang="en-US" b="0" i="1" smtClean="0">
                            <a:latin typeface="Cambria Math"/>
                          </a:rPr>
                          <m:t>2</m:t>
                        </m:r>
                      </m:den>
                    </m:f>
                  </m:oMath>
                </a14:m>
                <a:endParaRPr lang="en-US" dirty="0"/>
              </a:p>
            </p:txBody>
          </p:sp>
        </mc:Choice>
        <mc:Fallback xmlns="">
          <p:sp>
            <p:nvSpPr>
              <p:cNvPr id="4" name="TextBox 3"/>
              <p:cNvSpPr txBox="1">
                <a:spLocks noRot="1" noChangeAspect="1" noMove="1" noResize="1" noEditPoints="1" noAdjustHandles="1" noChangeArrowheads="1" noChangeShapeType="1" noTextEdit="1"/>
              </p:cNvSpPr>
              <p:nvPr/>
            </p:nvSpPr>
            <p:spPr>
              <a:xfrm>
                <a:off x="937054" y="1986484"/>
                <a:ext cx="2872946" cy="1057469"/>
              </a:xfrm>
              <a:prstGeom prst="rect">
                <a:avLst/>
              </a:prstGeom>
              <a:blipFill rotWithShape="1">
                <a:blip r:embed="rId2"/>
                <a:stretch>
                  <a:fillRect t="-2890" b="-231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3962400" y="2053553"/>
                <a:ext cx="4267200" cy="923330"/>
              </a:xfrm>
              <a:prstGeom prst="rect">
                <a:avLst/>
              </a:prstGeom>
              <a:noFill/>
            </p:spPr>
            <p:txBody>
              <a:bodyPr wrap="square" rtlCol="0">
                <a:spAutoFit/>
              </a:bodyPr>
              <a:lstStyle/>
              <a:p>
                <a:pPr algn="ctr"/>
                <a:r>
                  <a:rPr lang="en-US" dirty="0" smtClean="0"/>
                  <a:t>Round-Trip Calculation</a:t>
                </a:r>
              </a:p>
              <a:p>
                <a:endParaRPr lang="en-US" dirty="0"/>
              </a:p>
              <a:p>
                <a:pPr/>
                <a14:m>
                  <m:oMathPara xmlns:m="http://schemas.openxmlformats.org/officeDocument/2006/math">
                    <m:oMathParaPr>
                      <m:jc m:val="centerGroup"/>
                    </m:oMathParaPr>
                    <m:oMath xmlns:m="http://schemas.openxmlformats.org/officeDocument/2006/math">
                      <m:r>
                        <m:rPr>
                          <m:sty m:val="p"/>
                        </m:rPr>
                        <a:rPr lang="el-GR" b="0" i="1" smtClean="0">
                          <a:latin typeface="Cambria Math"/>
                        </a:rPr>
                        <m:t>δ</m:t>
                      </m:r>
                      <m:r>
                        <a:rPr lang="en-US" b="0" i="1" smtClean="0">
                          <a:latin typeface="Cambria Math"/>
                        </a:rPr>
                        <m:t>=</m:t>
                      </m:r>
                      <m:d>
                        <m:dPr>
                          <m:ctrlPr>
                            <a:rPr lang="en-US" b="0" i="1" smtClean="0">
                              <a:latin typeface="Cambria Math"/>
                            </a:rPr>
                          </m:ctrlPr>
                        </m:dPr>
                        <m:e>
                          <m:r>
                            <a:rPr lang="en-US" b="0" i="1" smtClean="0">
                              <a:latin typeface="Cambria Math"/>
                            </a:rPr>
                            <m:t>𝑡</m:t>
                          </m:r>
                          <m:r>
                            <a:rPr lang="en-US" b="0" i="1" smtClean="0">
                              <a:latin typeface="Cambria Math"/>
                            </a:rPr>
                            <m:t>3−</m:t>
                          </m:r>
                          <m:r>
                            <a:rPr lang="en-US" b="0" i="1" smtClean="0">
                              <a:latin typeface="Cambria Math"/>
                            </a:rPr>
                            <m:t>𝑡</m:t>
                          </m:r>
                          <m:r>
                            <a:rPr lang="en-US" b="0" i="1" smtClean="0">
                              <a:latin typeface="Cambria Math"/>
                            </a:rPr>
                            <m:t>0</m:t>
                          </m:r>
                        </m:e>
                      </m:d>
                      <m:r>
                        <a:rPr lang="en-US" b="0" i="1" smtClean="0">
                          <a:latin typeface="Cambria Math"/>
                        </a:rPr>
                        <m:t>−(</m:t>
                      </m:r>
                      <m:r>
                        <a:rPr lang="en-US" b="0" i="1" smtClean="0">
                          <a:latin typeface="Cambria Math"/>
                        </a:rPr>
                        <m:t>𝑡</m:t>
                      </m:r>
                      <m:r>
                        <a:rPr lang="en-US" b="0" i="1" smtClean="0">
                          <a:latin typeface="Cambria Math"/>
                        </a:rPr>
                        <m:t>2−</m:t>
                      </m:r>
                      <m:r>
                        <a:rPr lang="en-US" b="0" i="1" smtClean="0">
                          <a:latin typeface="Cambria Math"/>
                        </a:rPr>
                        <m:t>𝑡</m:t>
                      </m:r>
                      <m:r>
                        <a:rPr lang="en-US" b="0" i="1" smtClean="0">
                          <a:latin typeface="Cambria Math"/>
                        </a:rPr>
                        <m:t>1)</m:t>
                      </m:r>
                    </m:oMath>
                  </m:oMathPara>
                </a14:m>
                <a:endParaRPr lang="en-US" dirty="0"/>
              </a:p>
            </p:txBody>
          </p:sp>
        </mc:Choice>
        <mc:Fallback xmlns="">
          <p:sp>
            <p:nvSpPr>
              <p:cNvPr id="5" name="TextBox 4"/>
              <p:cNvSpPr txBox="1">
                <a:spLocks noRot="1" noChangeAspect="1" noMove="1" noResize="1" noEditPoints="1" noAdjustHandles="1" noChangeArrowheads="1" noChangeShapeType="1" noTextEdit="1"/>
              </p:cNvSpPr>
              <p:nvPr/>
            </p:nvSpPr>
            <p:spPr>
              <a:xfrm>
                <a:off x="3962400" y="2053553"/>
                <a:ext cx="4267200" cy="923330"/>
              </a:xfrm>
              <a:prstGeom prst="rect">
                <a:avLst/>
              </a:prstGeom>
              <a:blipFill rotWithShape="1">
                <a:blip r:embed="rId3"/>
                <a:stretch>
                  <a:fillRect t="-3311" b="-4636"/>
                </a:stretch>
              </a:blipFill>
            </p:spPr>
            <p:txBody>
              <a:bodyPr/>
              <a:lstStyle/>
              <a:p>
                <a:r>
                  <a:rPr lang="en-US">
                    <a:noFill/>
                  </a:rPr>
                  <a:t> </a:t>
                </a:r>
              </a:p>
            </p:txBody>
          </p:sp>
        </mc:Fallback>
      </mc:AlternateContent>
      <p:pic>
        <p:nvPicPr>
          <p:cNvPr id="1026" name="Picture 2" descr="File:NTP-Algorithm.sv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9800" y="4038600"/>
            <a:ext cx="4410075" cy="205740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981200" y="6609321"/>
            <a:ext cx="5450723" cy="276999"/>
          </a:xfrm>
          <a:prstGeom prst="rect">
            <a:avLst/>
          </a:prstGeom>
          <a:noFill/>
        </p:spPr>
        <p:txBody>
          <a:bodyPr wrap="none" rtlCol="0">
            <a:spAutoFit/>
          </a:bodyPr>
          <a:lstStyle/>
          <a:p>
            <a:r>
              <a:rPr lang="en-US" sz="1200" dirty="0" smtClean="0">
                <a:solidFill>
                  <a:schemeClr val="bg1">
                    <a:lumMod val="75000"/>
                  </a:schemeClr>
                </a:solidFill>
              </a:rPr>
              <a:t>Image by </a:t>
            </a:r>
            <a:r>
              <a:rPr lang="en-US" sz="1200" dirty="0" err="1" smtClean="0">
                <a:solidFill>
                  <a:schemeClr val="bg1">
                    <a:lumMod val="75000"/>
                  </a:schemeClr>
                </a:solidFill>
              </a:rPr>
              <a:t>Maxiantor</a:t>
            </a:r>
            <a:r>
              <a:rPr lang="en-US" sz="1200" dirty="0" smtClean="0">
                <a:solidFill>
                  <a:schemeClr val="bg1">
                    <a:lumMod val="75000"/>
                  </a:schemeClr>
                </a:solidFill>
              </a:rPr>
              <a:t> (CC0 1.0) - https://en.wikipedia.org/wiki/File:NTP-Algorithm.svg</a:t>
            </a:r>
            <a:endParaRPr lang="en-US" sz="1200" dirty="0">
              <a:solidFill>
                <a:schemeClr val="bg1">
                  <a:lumMod val="75000"/>
                </a:schemeClr>
              </a:solidFill>
            </a:endParaRPr>
          </a:p>
        </p:txBody>
      </p:sp>
    </p:spTree>
    <p:extLst>
      <p:ext uri="{BB962C8B-B14F-4D97-AF65-F5344CB8AC3E}">
        <p14:creationId xmlns:p14="http://schemas.microsoft.com/office/powerpoint/2010/main" val="85197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Clock Strata</a:t>
            </a:r>
            <a:endParaRPr lang="en-US" dirty="0"/>
          </a:p>
        </p:txBody>
      </p:sp>
      <p:sp>
        <p:nvSpPr>
          <p:cNvPr id="3" name="Content Placeholder 2"/>
          <p:cNvSpPr>
            <a:spLocks noGrp="1"/>
          </p:cNvSpPr>
          <p:nvPr>
            <p:ph idx="1"/>
          </p:nvPr>
        </p:nvSpPr>
        <p:spPr>
          <a:xfrm>
            <a:off x="457200" y="1219200"/>
            <a:ext cx="8229600" cy="5486400"/>
          </a:xfrm>
        </p:spPr>
        <p:txBody>
          <a:bodyPr>
            <a:normAutofit fontScale="85000" lnSpcReduction="20000"/>
          </a:bodyPr>
          <a:lstStyle/>
          <a:p>
            <a:r>
              <a:rPr lang="en-US" sz="2400" dirty="0" smtClean="0"/>
              <a:t>NTP uses a hierarchical system of time sources, with each level in the hierarchy assigned a number from 0-15. </a:t>
            </a:r>
          </a:p>
          <a:p>
            <a:endParaRPr lang="en-US" sz="2400" dirty="0"/>
          </a:p>
          <a:p>
            <a:r>
              <a:rPr lang="en-US" sz="2400" dirty="0" smtClean="0"/>
              <a:t>The NTP </a:t>
            </a:r>
            <a:r>
              <a:rPr lang="en-US" sz="2400" dirty="0" err="1" smtClean="0"/>
              <a:t>stratrum</a:t>
            </a:r>
            <a:r>
              <a:rPr lang="en-US" sz="2400" dirty="0" smtClean="0"/>
              <a:t> number is used to denote a server’s logical distance from a reference clock. </a:t>
            </a:r>
          </a:p>
          <a:p>
            <a:endParaRPr lang="en-US" sz="2400" dirty="0"/>
          </a:p>
          <a:p>
            <a:pPr marL="0" indent="0">
              <a:buNone/>
            </a:pPr>
            <a:r>
              <a:rPr lang="en-US" sz="2400" dirty="0" err="1" smtClean="0"/>
              <a:t>Stratrum</a:t>
            </a:r>
            <a:r>
              <a:rPr lang="en-US" sz="2400" dirty="0" smtClean="0"/>
              <a:t> 0</a:t>
            </a:r>
            <a:endParaRPr lang="en-US" sz="2400" dirty="0"/>
          </a:p>
          <a:p>
            <a:r>
              <a:rPr lang="en-US" sz="2400" dirty="0" smtClean="0"/>
              <a:t>High precision atomic clocks that generate pulse signals for connected devices.</a:t>
            </a:r>
          </a:p>
          <a:p>
            <a:pPr marL="0" indent="0">
              <a:buNone/>
            </a:pPr>
            <a:r>
              <a:rPr lang="en-US" sz="2400" dirty="0" smtClean="0"/>
              <a:t>Stratum 1</a:t>
            </a:r>
          </a:p>
          <a:p>
            <a:r>
              <a:rPr lang="en-US" sz="2400" dirty="0" smtClean="0"/>
              <a:t>A server that is directly connected to a Stratum 0 clock, and is accurate to within a couple micro seconds.</a:t>
            </a:r>
          </a:p>
          <a:p>
            <a:pPr marL="0" indent="0">
              <a:buNone/>
            </a:pPr>
            <a:r>
              <a:rPr lang="en-US" sz="2400" dirty="0" smtClean="0"/>
              <a:t>Stratum 2</a:t>
            </a:r>
          </a:p>
          <a:p>
            <a:r>
              <a:rPr lang="en-US" sz="2400" dirty="0" smtClean="0"/>
              <a:t>A server that is connected to one or more Stratum 1 servers. Typically several </a:t>
            </a:r>
            <a:r>
              <a:rPr lang="en-US" sz="2400" dirty="0" err="1" smtClean="0"/>
              <a:t>stratrum</a:t>
            </a:r>
            <a:r>
              <a:rPr lang="en-US" sz="2400" dirty="0" smtClean="0"/>
              <a:t> 2 servers will be peered to provide robust time to other hosts on the network.</a:t>
            </a:r>
          </a:p>
          <a:p>
            <a:pPr marL="0" indent="0">
              <a:buNone/>
            </a:pPr>
            <a:r>
              <a:rPr lang="en-US" sz="2400" dirty="0" smtClean="0"/>
              <a:t>Stratum 3-15</a:t>
            </a:r>
          </a:p>
          <a:p>
            <a:r>
              <a:rPr lang="en-US" sz="2400" dirty="0" smtClean="0"/>
              <a:t>Servers that are logically farther and farther away from a reference clock.</a:t>
            </a:r>
          </a:p>
        </p:txBody>
      </p:sp>
    </p:spTree>
    <p:extLst>
      <p:ext uri="{BB962C8B-B14F-4D97-AF65-F5344CB8AC3E}">
        <p14:creationId xmlns:p14="http://schemas.microsoft.com/office/powerpoint/2010/main" val="1664113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upload.wikimedia.org/wikipedia/commons/4/45/Usno-am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0"/>
            <a:ext cx="9635611" cy="64008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286000" y="6627168"/>
            <a:ext cx="4831772" cy="230832"/>
          </a:xfrm>
          <a:prstGeom prst="rect">
            <a:avLst/>
          </a:prstGeom>
          <a:noFill/>
        </p:spPr>
        <p:txBody>
          <a:bodyPr wrap="none" rtlCol="0">
            <a:spAutoFit/>
          </a:bodyPr>
          <a:lstStyle/>
          <a:p>
            <a:r>
              <a:rPr lang="en-US" sz="900" dirty="0" smtClean="0">
                <a:solidFill>
                  <a:schemeClr val="bg1">
                    <a:lumMod val="75000"/>
                  </a:schemeClr>
                </a:solidFill>
              </a:rPr>
              <a:t>Image Public Domain - http://www.af.mil/shared/media/photodb/photos/060104-F-3966R-005.jpg</a:t>
            </a:r>
            <a:endParaRPr lang="en-US" sz="900" dirty="0">
              <a:solidFill>
                <a:schemeClr val="bg1">
                  <a:lumMod val="75000"/>
                </a:schemeClr>
              </a:solidFill>
            </a:endParaRPr>
          </a:p>
        </p:txBody>
      </p:sp>
    </p:spTree>
    <p:extLst>
      <p:ext uri="{BB962C8B-B14F-4D97-AF65-F5344CB8AC3E}">
        <p14:creationId xmlns:p14="http://schemas.microsoft.com/office/powerpoint/2010/main" val="1912836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Popular Implementations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2400" dirty="0" smtClean="0"/>
              <a:t>NTPD</a:t>
            </a:r>
          </a:p>
          <a:p>
            <a:r>
              <a:rPr lang="en-US" sz="2400" dirty="0" smtClean="0"/>
              <a:t>Produced by The NTP Project, and considered the reference implementation of the protocol</a:t>
            </a:r>
          </a:p>
          <a:p>
            <a:endParaRPr lang="en-US" sz="2400" dirty="0"/>
          </a:p>
          <a:p>
            <a:pPr marL="0" indent="0">
              <a:buNone/>
            </a:pPr>
            <a:r>
              <a:rPr lang="en-US" sz="2400" dirty="0" smtClean="0"/>
              <a:t>Crony</a:t>
            </a:r>
          </a:p>
          <a:p>
            <a:r>
              <a:rPr lang="en-US" sz="2400" dirty="0" smtClean="0"/>
              <a:t>Claims to be faster and more accurate than NTPD. Adopted by RedHat as the stock NTP daemon as of RHEL 7. </a:t>
            </a:r>
          </a:p>
          <a:p>
            <a:endParaRPr lang="en-US" sz="2400" dirty="0"/>
          </a:p>
          <a:p>
            <a:pPr marL="0" indent="0">
              <a:buNone/>
            </a:pPr>
            <a:r>
              <a:rPr lang="en-US" sz="2400" dirty="0" err="1" smtClean="0"/>
              <a:t>OpenNTPD</a:t>
            </a:r>
            <a:endParaRPr lang="en-US" sz="2400" dirty="0"/>
          </a:p>
          <a:p>
            <a:r>
              <a:rPr lang="en-US" sz="2400" dirty="0" smtClean="0"/>
              <a:t>Developed by the </a:t>
            </a:r>
            <a:r>
              <a:rPr lang="en-US" sz="2400" dirty="0" err="1" smtClean="0"/>
              <a:t>OpenBSD</a:t>
            </a:r>
            <a:r>
              <a:rPr lang="en-US" sz="2400" dirty="0" smtClean="0"/>
              <a:t> foundation. Focused on security at the expense of speed and accuracy. </a:t>
            </a:r>
          </a:p>
        </p:txBody>
      </p:sp>
    </p:spTree>
    <p:extLst>
      <p:ext uri="{BB962C8B-B14F-4D97-AF65-F5344CB8AC3E}">
        <p14:creationId xmlns:p14="http://schemas.microsoft.com/office/powerpoint/2010/main" val="7745501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Vulnerabilities and Attacks</a:t>
            </a:r>
            <a:endParaRPr lang="en-US" dirty="0"/>
          </a:p>
        </p:txBody>
      </p:sp>
      <p:sp>
        <p:nvSpPr>
          <p:cNvPr id="3" name="Content Placeholder 2"/>
          <p:cNvSpPr>
            <a:spLocks noGrp="1"/>
          </p:cNvSpPr>
          <p:nvPr>
            <p:ph idx="1"/>
          </p:nvPr>
        </p:nvSpPr>
        <p:spPr/>
        <p:txBody>
          <a:bodyPr>
            <a:normAutofit/>
          </a:bodyPr>
          <a:lstStyle/>
          <a:p>
            <a:r>
              <a:rPr lang="en-US" sz="2400" dirty="0" smtClean="0"/>
              <a:t>In the last few years a number of vulnerabilities have been found in the NTP daemon, especially vulnerabilities that allow it to be used in DDoS attacks. </a:t>
            </a:r>
            <a:br>
              <a:rPr lang="en-US" sz="2400" dirty="0" smtClean="0"/>
            </a:br>
            <a:endParaRPr lang="en-US" sz="2400" dirty="0" smtClean="0"/>
          </a:p>
          <a:p>
            <a:r>
              <a:rPr lang="en-US" sz="2400" dirty="0" smtClean="0"/>
              <a:t>Versions prior to 4.2.7 released in 2013 were easily exploited for use in DDoS attacks due to bad default configuration.</a:t>
            </a:r>
            <a:br>
              <a:rPr lang="en-US" sz="2400" dirty="0" smtClean="0"/>
            </a:br>
            <a:endParaRPr lang="en-US" sz="2400" dirty="0" smtClean="0"/>
          </a:p>
          <a:p>
            <a:r>
              <a:rPr lang="en-US" sz="2400" dirty="0" smtClean="0"/>
              <a:t>In 2015 it was found that versions prior to 4.2.9 did not properly perform message authentication of data received from a server, allowing a man in the middle to insert bogus time data. </a:t>
            </a:r>
            <a:endParaRPr lang="en-US" sz="2400" dirty="0"/>
          </a:p>
        </p:txBody>
      </p:sp>
    </p:spTree>
    <p:extLst>
      <p:ext uri="{BB962C8B-B14F-4D97-AF65-F5344CB8AC3E}">
        <p14:creationId xmlns:p14="http://schemas.microsoft.com/office/powerpoint/2010/main" val="15005991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Server Pools</a:t>
            </a:r>
            <a:endParaRPr lang="en-US" dirty="0"/>
          </a:p>
        </p:txBody>
      </p:sp>
      <p:sp>
        <p:nvSpPr>
          <p:cNvPr id="3" name="Content Placeholder 2"/>
          <p:cNvSpPr>
            <a:spLocks noGrp="1"/>
          </p:cNvSpPr>
          <p:nvPr>
            <p:ph idx="1"/>
          </p:nvPr>
        </p:nvSpPr>
        <p:spPr>
          <a:xfrm>
            <a:off x="457200" y="1600200"/>
            <a:ext cx="8229600" cy="4800600"/>
          </a:xfrm>
        </p:spPr>
        <p:txBody>
          <a:bodyPr>
            <a:normAutofit/>
          </a:bodyPr>
          <a:lstStyle/>
          <a:p>
            <a:r>
              <a:rPr lang="en-US" sz="2400" dirty="0" smtClean="0"/>
              <a:t>As the number of network devices has been growing, each with the need for synchronized network time, the need for reliable public time servers is far beyond any central organizations capacity to provide. </a:t>
            </a:r>
            <a:br>
              <a:rPr lang="en-US" sz="2400" dirty="0" smtClean="0"/>
            </a:br>
            <a:endParaRPr lang="en-US" sz="2400" dirty="0" smtClean="0"/>
          </a:p>
          <a:p>
            <a:r>
              <a:rPr lang="en-US" sz="2400" dirty="0" smtClean="0"/>
              <a:t>The NTP Pool project was launched in 2003, which provides a dynamic list of public NTP servers that have volunteered to provide NTP service to public clients. </a:t>
            </a:r>
            <a:br>
              <a:rPr lang="en-US" sz="2400" dirty="0" smtClean="0"/>
            </a:br>
            <a:endParaRPr lang="en-US" sz="2400" dirty="0" smtClean="0"/>
          </a:p>
          <a:p>
            <a:r>
              <a:rPr lang="en-US" sz="2400" dirty="0" smtClean="0"/>
              <a:t>The current pool contains over 4000 servers providing network time, all of which are periodically verified to provide accurate time.</a:t>
            </a:r>
          </a:p>
        </p:txBody>
      </p:sp>
    </p:spTree>
    <p:extLst>
      <p:ext uri="{BB962C8B-B14F-4D97-AF65-F5344CB8AC3E}">
        <p14:creationId xmlns:p14="http://schemas.microsoft.com/office/powerpoint/2010/main" val="24181754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277</TotalTime>
  <Words>434</Words>
  <Application>Microsoft Office PowerPoint</Application>
  <PresentationFormat>On-screen Show (4:3)</PresentationFormat>
  <Paragraphs>53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Network Time Protocol</vt:lpstr>
      <vt:lpstr>History</vt:lpstr>
      <vt:lpstr>Basic Operation</vt:lpstr>
      <vt:lpstr>PowerPoint Presentation</vt:lpstr>
      <vt:lpstr>Clock Strata</vt:lpstr>
      <vt:lpstr>PowerPoint Presentation</vt:lpstr>
      <vt:lpstr>Popular Implementations</vt:lpstr>
      <vt:lpstr>Vulnerabilities and Attacks</vt:lpstr>
      <vt:lpstr>Server Pools</vt:lpstr>
      <vt:lpstr>Demo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Network Time Protocol</dc:title>
  <dc:creator>Wyatt</dc:creator>
  <cp:lastModifiedBy>Wyatt</cp:lastModifiedBy>
  <cp:revision>18</cp:revision>
  <dcterms:created xsi:type="dcterms:W3CDTF">2017-09-11T23:55:02Z</dcterms:created>
  <dcterms:modified xsi:type="dcterms:W3CDTF">2017-09-13T06:19:56Z</dcterms:modified>
</cp:coreProperties>
</file>